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Lst>
  <p:notesMasterIdLst>
    <p:notesMasterId r:id="rId43"/>
  </p:notesMasterIdLst>
  <p:sldIdLst>
    <p:sldId id="256" r:id="rId18"/>
    <p:sldId id="257" r:id="rId19"/>
    <p:sldId id="258" r:id="rId20"/>
    <p:sldId id="259" r:id="rId21"/>
    <p:sldId id="260" r:id="rId22"/>
    <p:sldId id="261" r:id="rId23"/>
    <p:sldId id="262" r:id="rId24"/>
    <p:sldId id="263" r:id="rId25"/>
    <p:sldId id="266" r:id="rId26"/>
    <p:sldId id="265" r:id="rId27"/>
    <p:sldId id="267" r:id="rId28"/>
    <p:sldId id="268" r:id="rId29"/>
    <p:sldId id="270" r:id="rId30"/>
    <p:sldId id="264" r:id="rId31"/>
    <p:sldId id="271" r:id="rId32"/>
    <p:sldId id="272" r:id="rId33"/>
    <p:sldId id="269" r:id="rId34"/>
    <p:sldId id="277" r:id="rId35"/>
    <p:sldId id="273" r:id="rId36"/>
    <p:sldId id="282" r:id="rId37"/>
    <p:sldId id="281" r:id="rId38"/>
    <p:sldId id="280" r:id="rId39"/>
    <p:sldId id="279" r:id="rId40"/>
    <p:sldId id="275" r:id="rId41"/>
    <p:sldId id="274" r:id="rId42"/>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09782-7EF4-48F5-A0B2-4516511A22D0}" type="doc">
      <dgm:prSet loTypeId="urn:microsoft.com/office/officeart/2005/8/layout/vProcess5" loCatId="process" qsTypeId="urn:microsoft.com/office/officeart/2005/8/quickstyle/simple5" qsCatId="simple" csTypeId="urn:microsoft.com/office/officeart/2005/8/colors/accent1_3" csCatId="accent1" phldr="1"/>
      <dgm:spPr/>
      <dgm:t>
        <a:bodyPr/>
        <a:lstStyle/>
        <a:p>
          <a:endParaRPr lang="en-US"/>
        </a:p>
      </dgm:t>
    </dgm:pt>
    <dgm:pt modelId="{B187B72E-09B6-46F5-87C0-755AFC9C1E79}">
      <dgm:prSet phldrT="[Text]"/>
      <dgm:spPr/>
      <dgm:t>
        <a:bodyPr/>
        <a:lstStyle/>
        <a:p>
          <a:r>
            <a:rPr lang="en-US" dirty="0" smtClean="0">
              <a:solidFill>
                <a:schemeClr val="tx1"/>
              </a:solidFill>
              <a:latin typeface="Gill Sans MT Bold" charset="0"/>
              <a:ea typeface="Gill Sans MT Bold" charset="0"/>
              <a:cs typeface="Gill Sans MT Bold" charset="0"/>
              <a:sym typeface="Gill Sans MT Bold" charset="0"/>
            </a:rPr>
            <a:t>Concept Generation:</a:t>
          </a:r>
          <a:endParaRPr lang="en-US" dirty="0">
            <a:solidFill>
              <a:schemeClr val="tx1"/>
            </a:solidFill>
          </a:endParaRPr>
        </a:p>
      </dgm:t>
    </dgm:pt>
    <dgm:pt modelId="{1D918C67-C9F0-4F6F-B318-1288E612565F}" type="parTrans" cxnId="{0A012218-29EF-4BB0-9D51-72B4A65CFDFB}">
      <dgm:prSet/>
      <dgm:spPr/>
      <dgm:t>
        <a:bodyPr/>
        <a:lstStyle/>
        <a:p>
          <a:endParaRPr lang="en-US"/>
        </a:p>
      </dgm:t>
    </dgm:pt>
    <dgm:pt modelId="{F1B57CE7-3D37-4F65-9CF3-84AFD35D5C41}" type="sibTrans" cxnId="{0A012218-29EF-4BB0-9D51-72B4A65CFDFB}">
      <dgm:prSet/>
      <dgm:spPr/>
      <dgm:t>
        <a:bodyPr/>
        <a:lstStyle/>
        <a:p>
          <a:endParaRPr lang="en-US"/>
        </a:p>
      </dgm:t>
    </dgm:pt>
    <dgm:pt modelId="{619B0FAE-4D0B-4DE8-AFB2-F522DDC91127}">
      <dgm:prSet phldrT="[Text]"/>
      <dgm:spPr/>
      <dgm:t>
        <a:bodyPr/>
        <a:lstStyle/>
        <a:p>
          <a:r>
            <a:rPr lang="en-US" dirty="0" smtClean="0">
              <a:solidFill>
                <a:schemeClr val="tx1"/>
              </a:solidFill>
              <a:latin typeface="Gill Sans MT Bold" charset="0"/>
              <a:ea typeface="Gill Sans MT Bold" charset="0"/>
              <a:cs typeface="Gill Sans MT Bold" charset="0"/>
              <a:sym typeface="Gill Sans MT Bold" charset="0"/>
            </a:rPr>
            <a:t>Concept Evaluation</a:t>
          </a:r>
          <a:endParaRPr lang="en-US" dirty="0">
            <a:solidFill>
              <a:schemeClr val="tx1"/>
            </a:solidFill>
          </a:endParaRPr>
        </a:p>
      </dgm:t>
    </dgm:pt>
    <dgm:pt modelId="{44E6BC69-15CE-4135-ABFA-E3B82E0BBBC4}" type="parTrans" cxnId="{B363C911-94EB-4B0B-B8EE-F0F8FB6590BC}">
      <dgm:prSet/>
      <dgm:spPr/>
      <dgm:t>
        <a:bodyPr/>
        <a:lstStyle/>
        <a:p>
          <a:endParaRPr lang="en-US"/>
        </a:p>
      </dgm:t>
    </dgm:pt>
    <dgm:pt modelId="{C33AB029-6624-48ED-ABB8-52E8EE35A857}" type="sibTrans" cxnId="{B363C911-94EB-4B0B-B8EE-F0F8FB6590BC}">
      <dgm:prSet/>
      <dgm:spPr/>
      <dgm:t>
        <a:bodyPr/>
        <a:lstStyle/>
        <a:p>
          <a:endParaRPr lang="en-US"/>
        </a:p>
      </dgm:t>
    </dgm:pt>
    <dgm:pt modelId="{954581A0-FF60-4B47-AD74-0E610A540072}">
      <dgm:prSet phldrT="[Text]"/>
      <dgm:spPr/>
      <dgm:t>
        <a:bodyPr/>
        <a:lstStyle/>
        <a:p>
          <a:r>
            <a:rPr lang="en-US" dirty="0" smtClean="0">
              <a:solidFill>
                <a:schemeClr val="tx1"/>
              </a:solidFill>
              <a:latin typeface="Gill Sans MT Bold" charset="0"/>
              <a:ea typeface="Gill Sans MT Bold" charset="0"/>
              <a:cs typeface="Gill Sans MT Bold" charset="0"/>
              <a:sym typeface="Gill Sans MT Bold" charset="0"/>
            </a:rPr>
            <a:t>Prototype Fabrication </a:t>
          </a:r>
          <a:endParaRPr lang="en-US" dirty="0">
            <a:solidFill>
              <a:schemeClr val="tx1"/>
            </a:solidFill>
          </a:endParaRPr>
        </a:p>
      </dgm:t>
    </dgm:pt>
    <dgm:pt modelId="{2C80E8D5-A66A-451E-A17C-02DCC543DB6A}" type="parTrans" cxnId="{D2085149-2864-4CCB-A79F-AC49C0CF44C7}">
      <dgm:prSet/>
      <dgm:spPr/>
      <dgm:t>
        <a:bodyPr/>
        <a:lstStyle/>
        <a:p>
          <a:endParaRPr lang="en-US"/>
        </a:p>
      </dgm:t>
    </dgm:pt>
    <dgm:pt modelId="{DE8A55E0-E0CA-48A9-A729-747D6069D8ED}" type="sibTrans" cxnId="{D2085149-2864-4CCB-A79F-AC49C0CF44C7}">
      <dgm:prSet/>
      <dgm:spPr/>
      <dgm:t>
        <a:bodyPr/>
        <a:lstStyle/>
        <a:p>
          <a:endParaRPr lang="en-US"/>
        </a:p>
      </dgm:t>
    </dgm:pt>
    <dgm:pt modelId="{67D1ADF5-D827-4442-9022-BBC5303C2477}">
      <dgm:prSet/>
      <dgm:spPr/>
      <dgm:t>
        <a:bodyPr/>
        <a:lstStyle/>
        <a:p>
          <a:r>
            <a:rPr lang="en-US" dirty="0" smtClean="0">
              <a:solidFill>
                <a:schemeClr val="tx1"/>
              </a:solidFill>
              <a:latin typeface="Gill Sans MT" charset="0"/>
              <a:ea typeface="Gill Sans MT" charset="0"/>
              <a:cs typeface="Gill Sans MT" charset="0"/>
              <a:sym typeface="Gill Sans MT" charset="0"/>
            </a:rPr>
            <a:t>Research</a:t>
          </a:r>
          <a:endParaRPr lang="en-US" dirty="0">
            <a:solidFill>
              <a:schemeClr val="tx1"/>
            </a:solidFill>
            <a:latin typeface="Gill Sans MT" charset="0"/>
            <a:ea typeface="Gill Sans MT" charset="0"/>
            <a:cs typeface="Gill Sans MT" charset="0"/>
            <a:sym typeface="Gill Sans MT" charset="0"/>
          </a:endParaRPr>
        </a:p>
      </dgm:t>
    </dgm:pt>
    <dgm:pt modelId="{D1FFE989-543C-473F-80FA-3B36A4455698}" type="parTrans" cxnId="{635B8A93-DE5C-44B1-99B8-6D7111D4EB79}">
      <dgm:prSet/>
      <dgm:spPr/>
      <dgm:t>
        <a:bodyPr/>
        <a:lstStyle/>
        <a:p>
          <a:endParaRPr lang="en-US"/>
        </a:p>
      </dgm:t>
    </dgm:pt>
    <dgm:pt modelId="{F45EB628-78C3-4328-89F8-F72252F7BCA2}" type="sibTrans" cxnId="{635B8A93-DE5C-44B1-99B8-6D7111D4EB79}">
      <dgm:prSet/>
      <dgm:spPr/>
      <dgm:t>
        <a:bodyPr/>
        <a:lstStyle/>
        <a:p>
          <a:endParaRPr lang="en-US"/>
        </a:p>
      </dgm:t>
    </dgm:pt>
    <dgm:pt modelId="{C2E53616-E401-4F53-BE77-AFDBDE6D8D6E}">
      <dgm:prSet/>
      <dgm:spPr/>
      <dgm:t>
        <a:bodyPr/>
        <a:lstStyle/>
        <a:p>
          <a:r>
            <a:rPr lang="en-US" dirty="0" smtClean="0">
              <a:solidFill>
                <a:schemeClr val="tx1"/>
              </a:solidFill>
              <a:latin typeface="Gill Sans MT" charset="0"/>
              <a:ea typeface="Gill Sans MT" charset="0"/>
              <a:cs typeface="Gill Sans MT" charset="0"/>
              <a:sym typeface="Gill Sans MT" charset="0"/>
            </a:rPr>
            <a:t>Design Brief</a:t>
          </a:r>
          <a:endParaRPr lang="en-US" dirty="0">
            <a:solidFill>
              <a:schemeClr val="tx1"/>
            </a:solidFill>
            <a:latin typeface="Gill Sans MT" charset="0"/>
            <a:ea typeface="Gill Sans MT" charset="0"/>
            <a:cs typeface="Gill Sans MT" charset="0"/>
            <a:sym typeface="Gill Sans MT" charset="0"/>
          </a:endParaRPr>
        </a:p>
      </dgm:t>
    </dgm:pt>
    <dgm:pt modelId="{0218B2BE-7661-4DF1-9672-F454D0513F57}" type="parTrans" cxnId="{5943A6A7-C715-42A1-8821-B9FE43B40E71}">
      <dgm:prSet/>
      <dgm:spPr/>
      <dgm:t>
        <a:bodyPr/>
        <a:lstStyle/>
        <a:p>
          <a:endParaRPr lang="en-US"/>
        </a:p>
      </dgm:t>
    </dgm:pt>
    <dgm:pt modelId="{09F68FF6-B1B3-42D4-9B2A-F4EB363ED34F}" type="sibTrans" cxnId="{5943A6A7-C715-42A1-8821-B9FE43B40E71}">
      <dgm:prSet/>
      <dgm:spPr/>
      <dgm:t>
        <a:bodyPr/>
        <a:lstStyle/>
        <a:p>
          <a:endParaRPr lang="en-US"/>
        </a:p>
      </dgm:t>
    </dgm:pt>
    <dgm:pt modelId="{238322E8-080A-4CD4-A4FE-B0D9C702A1C9}">
      <dgm:prSet/>
      <dgm:spPr/>
      <dgm:t>
        <a:bodyPr/>
        <a:lstStyle/>
        <a:p>
          <a:r>
            <a:rPr lang="en-US" dirty="0" smtClean="0">
              <a:solidFill>
                <a:schemeClr val="tx1"/>
              </a:solidFill>
              <a:latin typeface="Gill Sans MT" charset="0"/>
              <a:ea typeface="Gill Sans MT" charset="0"/>
              <a:cs typeface="Gill Sans MT" charset="0"/>
              <a:sym typeface="Gill Sans MT" charset="0"/>
            </a:rPr>
            <a:t>Concept Sketches</a:t>
          </a:r>
          <a:endParaRPr lang="en-US" dirty="0">
            <a:solidFill>
              <a:schemeClr val="tx1"/>
            </a:solidFill>
            <a:latin typeface="Gill Sans MT" charset="0"/>
            <a:ea typeface="Gill Sans MT" charset="0"/>
            <a:cs typeface="Gill Sans MT" charset="0"/>
            <a:sym typeface="Gill Sans MT" charset="0"/>
          </a:endParaRPr>
        </a:p>
      </dgm:t>
    </dgm:pt>
    <dgm:pt modelId="{A59E9A2A-3A14-4C3B-8221-BC6FE01C4BA5}" type="parTrans" cxnId="{10A23648-22FA-47A6-9EDE-431DE7524AD3}">
      <dgm:prSet/>
      <dgm:spPr/>
      <dgm:t>
        <a:bodyPr/>
        <a:lstStyle/>
        <a:p>
          <a:endParaRPr lang="en-US"/>
        </a:p>
      </dgm:t>
    </dgm:pt>
    <dgm:pt modelId="{6B4449BA-D176-4D4D-B826-E5BCEA765CDC}" type="sibTrans" cxnId="{10A23648-22FA-47A6-9EDE-431DE7524AD3}">
      <dgm:prSet/>
      <dgm:spPr/>
      <dgm:t>
        <a:bodyPr/>
        <a:lstStyle/>
        <a:p>
          <a:endParaRPr lang="en-US"/>
        </a:p>
      </dgm:t>
    </dgm:pt>
    <dgm:pt modelId="{1D35A7E2-60F8-466D-9D7B-F6E9E30093E5}">
      <dgm:prSet/>
      <dgm:spPr/>
      <dgm:t>
        <a:bodyPr/>
        <a:lstStyle/>
        <a:p>
          <a:r>
            <a:rPr lang="en-US" dirty="0" smtClean="0">
              <a:solidFill>
                <a:schemeClr val="tx1"/>
              </a:solidFill>
              <a:latin typeface="Gill Sans MT" charset="0"/>
              <a:ea typeface="Gill Sans MT" charset="0"/>
              <a:cs typeface="Gill Sans MT" charset="0"/>
              <a:sym typeface="Gill Sans MT" charset="0"/>
            </a:rPr>
            <a:t>Critique </a:t>
          </a:r>
          <a:endParaRPr lang="en-US" dirty="0">
            <a:solidFill>
              <a:schemeClr val="tx1"/>
            </a:solidFill>
            <a:latin typeface="Gill Sans MT" charset="0"/>
            <a:ea typeface="Gill Sans MT" charset="0"/>
            <a:cs typeface="Gill Sans MT" charset="0"/>
            <a:sym typeface="Gill Sans MT" charset="0"/>
          </a:endParaRPr>
        </a:p>
      </dgm:t>
    </dgm:pt>
    <dgm:pt modelId="{8DFF0390-3C71-4BCE-B969-F1E3B1C29717}" type="parTrans" cxnId="{901CC9A8-9479-4F06-B950-48149C94DF8D}">
      <dgm:prSet/>
      <dgm:spPr/>
      <dgm:t>
        <a:bodyPr/>
        <a:lstStyle/>
        <a:p>
          <a:endParaRPr lang="en-US"/>
        </a:p>
      </dgm:t>
    </dgm:pt>
    <dgm:pt modelId="{11D5BDDB-4387-4ACE-828E-C06DCD8D8BB6}" type="sibTrans" cxnId="{901CC9A8-9479-4F06-B950-48149C94DF8D}">
      <dgm:prSet/>
      <dgm:spPr/>
      <dgm:t>
        <a:bodyPr/>
        <a:lstStyle/>
        <a:p>
          <a:endParaRPr lang="en-US"/>
        </a:p>
      </dgm:t>
    </dgm:pt>
    <dgm:pt modelId="{48E8003F-3060-4F3C-BE14-29EADB77A3E6}">
      <dgm:prSet/>
      <dgm:spPr/>
      <dgm:t>
        <a:bodyPr/>
        <a:lstStyle/>
        <a:p>
          <a:r>
            <a:rPr lang="en-US" dirty="0" smtClean="0">
              <a:solidFill>
                <a:schemeClr val="tx1"/>
              </a:solidFill>
              <a:latin typeface="Gill Sans MT" charset="0"/>
              <a:ea typeface="Gill Sans MT" charset="0"/>
              <a:cs typeface="Gill Sans MT" charset="0"/>
              <a:sym typeface="Gill Sans MT" charset="0"/>
            </a:rPr>
            <a:t>Refine</a:t>
          </a:r>
          <a:endParaRPr lang="en-US" dirty="0">
            <a:solidFill>
              <a:schemeClr val="tx1"/>
            </a:solidFill>
            <a:latin typeface="Gill Sans MT" charset="0"/>
            <a:ea typeface="Gill Sans MT" charset="0"/>
            <a:cs typeface="Gill Sans MT" charset="0"/>
            <a:sym typeface="Gill Sans MT" charset="0"/>
          </a:endParaRPr>
        </a:p>
      </dgm:t>
    </dgm:pt>
    <dgm:pt modelId="{61BAB35C-3653-42BC-BF5B-11F94E7120A9}" type="parTrans" cxnId="{0D7E1AB1-CFCE-4C67-A25C-271F8A10D321}">
      <dgm:prSet/>
      <dgm:spPr/>
      <dgm:t>
        <a:bodyPr/>
        <a:lstStyle/>
        <a:p>
          <a:endParaRPr lang="en-US"/>
        </a:p>
      </dgm:t>
    </dgm:pt>
    <dgm:pt modelId="{2AFE41F8-1948-40BF-803C-F4AD4330B1C7}" type="sibTrans" cxnId="{0D7E1AB1-CFCE-4C67-A25C-271F8A10D321}">
      <dgm:prSet/>
      <dgm:spPr/>
      <dgm:t>
        <a:bodyPr/>
        <a:lstStyle/>
        <a:p>
          <a:endParaRPr lang="en-US"/>
        </a:p>
      </dgm:t>
    </dgm:pt>
    <dgm:pt modelId="{04649B3D-DDFD-4A43-9A0E-00C2D93F44CA}" type="pres">
      <dgm:prSet presAssocID="{80509782-7EF4-48F5-A0B2-4516511A22D0}" presName="outerComposite" presStyleCnt="0">
        <dgm:presLayoutVars>
          <dgm:chMax val="5"/>
          <dgm:dir/>
          <dgm:resizeHandles val="exact"/>
        </dgm:presLayoutVars>
      </dgm:prSet>
      <dgm:spPr/>
      <dgm:t>
        <a:bodyPr/>
        <a:lstStyle/>
        <a:p>
          <a:endParaRPr lang="en-US"/>
        </a:p>
      </dgm:t>
    </dgm:pt>
    <dgm:pt modelId="{864DC590-FFFC-4C09-82E7-726D1D4548A1}" type="pres">
      <dgm:prSet presAssocID="{80509782-7EF4-48F5-A0B2-4516511A22D0}" presName="dummyMaxCanvas" presStyleCnt="0">
        <dgm:presLayoutVars/>
      </dgm:prSet>
      <dgm:spPr/>
    </dgm:pt>
    <dgm:pt modelId="{10872205-28BB-44A6-9257-9C83006A8CDB}" type="pres">
      <dgm:prSet presAssocID="{80509782-7EF4-48F5-A0B2-4516511A22D0}" presName="ThreeNodes_1" presStyleLbl="node1" presStyleIdx="0" presStyleCnt="3">
        <dgm:presLayoutVars>
          <dgm:bulletEnabled val="1"/>
        </dgm:presLayoutVars>
      </dgm:prSet>
      <dgm:spPr/>
      <dgm:t>
        <a:bodyPr/>
        <a:lstStyle/>
        <a:p>
          <a:endParaRPr lang="en-US"/>
        </a:p>
      </dgm:t>
    </dgm:pt>
    <dgm:pt modelId="{FD1B1F1D-F442-4264-8383-0F6459DDB012}" type="pres">
      <dgm:prSet presAssocID="{80509782-7EF4-48F5-A0B2-4516511A22D0}" presName="ThreeNodes_2" presStyleLbl="node1" presStyleIdx="1" presStyleCnt="3">
        <dgm:presLayoutVars>
          <dgm:bulletEnabled val="1"/>
        </dgm:presLayoutVars>
      </dgm:prSet>
      <dgm:spPr/>
      <dgm:t>
        <a:bodyPr/>
        <a:lstStyle/>
        <a:p>
          <a:endParaRPr lang="en-US"/>
        </a:p>
      </dgm:t>
    </dgm:pt>
    <dgm:pt modelId="{62D51F0E-B9C3-4EA6-AF86-049CBBEAD26C}" type="pres">
      <dgm:prSet presAssocID="{80509782-7EF4-48F5-A0B2-4516511A22D0}" presName="ThreeNodes_3" presStyleLbl="node1" presStyleIdx="2" presStyleCnt="3">
        <dgm:presLayoutVars>
          <dgm:bulletEnabled val="1"/>
        </dgm:presLayoutVars>
      </dgm:prSet>
      <dgm:spPr/>
      <dgm:t>
        <a:bodyPr/>
        <a:lstStyle/>
        <a:p>
          <a:endParaRPr lang="en-US"/>
        </a:p>
      </dgm:t>
    </dgm:pt>
    <dgm:pt modelId="{3C066E3A-372E-4A9B-818A-04D98C7497EF}" type="pres">
      <dgm:prSet presAssocID="{80509782-7EF4-48F5-A0B2-4516511A22D0}" presName="ThreeConn_1-2" presStyleLbl="fgAccFollowNode1" presStyleIdx="0" presStyleCnt="2">
        <dgm:presLayoutVars>
          <dgm:bulletEnabled val="1"/>
        </dgm:presLayoutVars>
      </dgm:prSet>
      <dgm:spPr/>
      <dgm:t>
        <a:bodyPr/>
        <a:lstStyle/>
        <a:p>
          <a:endParaRPr lang="en-US"/>
        </a:p>
      </dgm:t>
    </dgm:pt>
    <dgm:pt modelId="{1595CC43-0DB8-497F-AABE-FDA8EFDA4ACB}" type="pres">
      <dgm:prSet presAssocID="{80509782-7EF4-48F5-A0B2-4516511A22D0}" presName="ThreeConn_2-3" presStyleLbl="fgAccFollowNode1" presStyleIdx="1" presStyleCnt="2">
        <dgm:presLayoutVars>
          <dgm:bulletEnabled val="1"/>
        </dgm:presLayoutVars>
      </dgm:prSet>
      <dgm:spPr/>
      <dgm:t>
        <a:bodyPr/>
        <a:lstStyle/>
        <a:p>
          <a:endParaRPr lang="en-US"/>
        </a:p>
      </dgm:t>
    </dgm:pt>
    <dgm:pt modelId="{6D195A6D-E9F8-4AE4-9683-E570ED5DC83E}" type="pres">
      <dgm:prSet presAssocID="{80509782-7EF4-48F5-A0B2-4516511A22D0}" presName="ThreeNodes_1_text" presStyleLbl="node1" presStyleIdx="2" presStyleCnt="3">
        <dgm:presLayoutVars>
          <dgm:bulletEnabled val="1"/>
        </dgm:presLayoutVars>
      </dgm:prSet>
      <dgm:spPr/>
      <dgm:t>
        <a:bodyPr/>
        <a:lstStyle/>
        <a:p>
          <a:endParaRPr lang="en-US"/>
        </a:p>
      </dgm:t>
    </dgm:pt>
    <dgm:pt modelId="{088C819B-EEC8-45AC-B4D0-A1955FFB46CB}" type="pres">
      <dgm:prSet presAssocID="{80509782-7EF4-48F5-A0B2-4516511A22D0}" presName="ThreeNodes_2_text" presStyleLbl="node1" presStyleIdx="2" presStyleCnt="3">
        <dgm:presLayoutVars>
          <dgm:bulletEnabled val="1"/>
        </dgm:presLayoutVars>
      </dgm:prSet>
      <dgm:spPr/>
      <dgm:t>
        <a:bodyPr/>
        <a:lstStyle/>
        <a:p>
          <a:endParaRPr lang="en-US"/>
        </a:p>
      </dgm:t>
    </dgm:pt>
    <dgm:pt modelId="{85FEEC8E-A27B-4AB8-94DF-3F99DAECFC65}" type="pres">
      <dgm:prSet presAssocID="{80509782-7EF4-48F5-A0B2-4516511A22D0}" presName="ThreeNodes_3_text" presStyleLbl="node1" presStyleIdx="2" presStyleCnt="3">
        <dgm:presLayoutVars>
          <dgm:bulletEnabled val="1"/>
        </dgm:presLayoutVars>
      </dgm:prSet>
      <dgm:spPr/>
      <dgm:t>
        <a:bodyPr/>
        <a:lstStyle/>
        <a:p>
          <a:endParaRPr lang="en-US"/>
        </a:p>
      </dgm:t>
    </dgm:pt>
  </dgm:ptLst>
  <dgm:cxnLst>
    <dgm:cxn modelId="{D2085149-2864-4CCB-A79F-AC49C0CF44C7}" srcId="{80509782-7EF4-48F5-A0B2-4516511A22D0}" destId="{954581A0-FF60-4B47-AD74-0E610A540072}" srcOrd="2" destOrd="0" parTransId="{2C80E8D5-A66A-451E-A17C-02DCC543DB6A}" sibTransId="{DE8A55E0-E0CA-48A9-A729-747D6069D8ED}"/>
    <dgm:cxn modelId="{FBFCE60D-15AE-4D47-9C32-25C4E0C28747}" type="presOf" srcId="{67D1ADF5-D827-4442-9022-BBC5303C2477}" destId="{6D195A6D-E9F8-4AE4-9683-E570ED5DC83E}" srcOrd="1" destOrd="1" presId="urn:microsoft.com/office/officeart/2005/8/layout/vProcess5"/>
    <dgm:cxn modelId="{F7F13363-3B41-4407-8C0D-A6FA6298BE0C}" type="presOf" srcId="{67D1ADF5-D827-4442-9022-BBC5303C2477}" destId="{10872205-28BB-44A6-9257-9C83006A8CDB}" srcOrd="0" destOrd="1" presId="urn:microsoft.com/office/officeart/2005/8/layout/vProcess5"/>
    <dgm:cxn modelId="{0D7E1AB1-CFCE-4C67-A25C-271F8A10D321}" srcId="{619B0FAE-4D0B-4DE8-AFB2-F522DDC91127}" destId="{48E8003F-3060-4F3C-BE14-29EADB77A3E6}" srcOrd="1" destOrd="0" parTransId="{61BAB35C-3653-42BC-BF5B-11F94E7120A9}" sibTransId="{2AFE41F8-1948-40BF-803C-F4AD4330B1C7}"/>
    <dgm:cxn modelId="{4546A770-14D7-4FF2-BC14-78A424471882}" type="presOf" srcId="{80509782-7EF4-48F5-A0B2-4516511A22D0}" destId="{04649B3D-DDFD-4A43-9A0E-00C2D93F44CA}" srcOrd="0" destOrd="0" presId="urn:microsoft.com/office/officeart/2005/8/layout/vProcess5"/>
    <dgm:cxn modelId="{ECA19035-58A3-4C7B-BF45-37DB2D25DB41}" type="presOf" srcId="{B187B72E-09B6-46F5-87C0-755AFC9C1E79}" destId="{6D195A6D-E9F8-4AE4-9683-E570ED5DC83E}" srcOrd="1" destOrd="0" presId="urn:microsoft.com/office/officeart/2005/8/layout/vProcess5"/>
    <dgm:cxn modelId="{0A012218-29EF-4BB0-9D51-72B4A65CFDFB}" srcId="{80509782-7EF4-48F5-A0B2-4516511A22D0}" destId="{B187B72E-09B6-46F5-87C0-755AFC9C1E79}" srcOrd="0" destOrd="0" parTransId="{1D918C67-C9F0-4F6F-B318-1288E612565F}" sibTransId="{F1B57CE7-3D37-4F65-9CF3-84AFD35D5C41}"/>
    <dgm:cxn modelId="{F779D1EC-ABBD-4328-B05E-4309D7679131}" type="presOf" srcId="{1D35A7E2-60F8-466D-9D7B-F6E9E30093E5}" destId="{088C819B-EEC8-45AC-B4D0-A1955FFB46CB}" srcOrd="1" destOrd="1" presId="urn:microsoft.com/office/officeart/2005/8/layout/vProcess5"/>
    <dgm:cxn modelId="{10A23648-22FA-47A6-9EDE-431DE7524AD3}" srcId="{B187B72E-09B6-46F5-87C0-755AFC9C1E79}" destId="{238322E8-080A-4CD4-A4FE-B0D9C702A1C9}" srcOrd="2" destOrd="0" parTransId="{A59E9A2A-3A14-4C3B-8221-BC6FE01C4BA5}" sibTransId="{6B4449BA-D176-4D4D-B826-E5BCEA765CDC}"/>
    <dgm:cxn modelId="{5B239251-2C26-44E0-9ECE-832A8C517C6A}" type="presOf" srcId="{238322E8-080A-4CD4-A4FE-B0D9C702A1C9}" destId="{10872205-28BB-44A6-9257-9C83006A8CDB}" srcOrd="0" destOrd="3" presId="urn:microsoft.com/office/officeart/2005/8/layout/vProcess5"/>
    <dgm:cxn modelId="{9ED835F8-B877-48C9-B400-3F9A891CF468}" type="presOf" srcId="{1D35A7E2-60F8-466D-9D7B-F6E9E30093E5}" destId="{FD1B1F1D-F442-4264-8383-0F6459DDB012}" srcOrd="0" destOrd="1" presId="urn:microsoft.com/office/officeart/2005/8/layout/vProcess5"/>
    <dgm:cxn modelId="{544C21B0-8C36-4681-8722-AE5B164DB29F}" type="presOf" srcId="{48E8003F-3060-4F3C-BE14-29EADB77A3E6}" destId="{FD1B1F1D-F442-4264-8383-0F6459DDB012}" srcOrd="0" destOrd="2" presId="urn:microsoft.com/office/officeart/2005/8/layout/vProcess5"/>
    <dgm:cxn modelId="{8438CA30-BEF8-473E-BB64-6AF88D56E90E}" type="presOf" srcId="{F1B57CE7-3D37-4F65-9CF3-84AFD35D5C41}" destId="{3C066E3A-372E-4A9B-818A-04D98C7497EF}" srcOrd="0" destOrd="0" presId="urn:microsoft.com/office/officeart/2005/8/layout/vProcess5"/>
    <dgm:cxn modelId="{FB70F731-3DDF-4DF6-9FC2-6AB14DC6107B}" type="presOf" srcId="{C2E53616-E401-4F53-BE77-AFDBDE6D8D6E}" destId="{10872205-28BB-44A6-9257-9C83006A8CDB}" srcOrd="0" destOrd="2" presId="urn:microsoft.com/office/officeart/2005/8/layout/vProcess5"/>
    <dgm:cxn modelId="{F277D0D3-009E-47CE-A8BA-7A454DF60B07}" type="presOf" srcId="{619B0FAE-4D0B-4DE8-AFB2-F522DDC91127}" destId="{088C819B-EEC8-45AC-B4D0-A1955FFB46CB}" srcOrd="1" destOrd="0" presId="urn:microsoft.com/office/officeart/2005/8/layout/vProcess5"/>
    <dgm:cxn modelId="{6B7293A1-FB2D-4899-ABCB-076669259112}" type="presOf" srcId="{C2E53616-E401-4F53-BE77-AFDBDE6D8D6E}" destId="{6D195A6D-E9F8-4AE4-9683-E570ED5DC83E}" srcOrd="1" destOrd="2" presId="urn:microsoft.com/office/officeart/2005/8/layout/vProcess5"/>
    <dgm:cxn modelId="{901CC9A8-9479-4F06-B950-48149C94DF8D}" srcId="{619B0FAE-4D0B-4DE8-AFB2-F522DDC91127}" destId="{1D35A7E2-60F8-466D-9D7B-F6E9E30093E5}" srcOrd="0" destOrd="0" parTransId="{8DFF0390-3C71-4BCE-B969-F1E3B1C29717}" sibTransId="{11D5BDDB-4387-4ACE-828E-C06DCD8D8BB6}"/>
    <dgm:cxn modelId="{8FADD4AA-487E-4BAD-B03D-766E6FEB9818}" type="presOf" srcId="{238322E8-080A-4CD4-A4FE-B0D9C702A1C9}" destId="{6D195A6D-E9F8-4AE4-9683-E570ED5DC83E}" srcOrd="1" destOrd="3" presId="urn:microsoft.com/office/officeart/2005/8/layout/vProcess5"/>
    <dgm:cxn modelId="{5943A6A7-C715-42A1-8821-B9FE43B40E71}" srcId="{B187B72E-09B6-46F5-87C0-755AFC9C1E79}" destId="{C2E53616-E401-4F53-BE77-AFDBDE6D8D6E}" srcOrd="1" destOrd="0" parTransId="{0218B2BE-7661-4DF1-9672-F454D0513F57}" sibTransId="{09F68FF6-B1B3-42D4-9B2A-F4EB363ED34F}"/>
    <dgm:cxn modelId="{B363C911-94EB-4B0B-B8EE-F0F8FB6590BC}" srcId="{80509782-7EF4-48F5-A0B2-4516511A22D0}" destId="{619B0FAE-4D0B-4DE8-AFB2-F522DDC91127}" srcOrd="1" destOrd="0" parTransId="{44E6BC69-15CE-4135-ABFA-E3B82E0BBBC4}" sibTransId="{C33AB029-6624-48ED-ABB8-52E8EE35A857}"/>
    <dgm:cxn modelId="{635B8A93-DE5C-44B1-99B8-6D7111D4EB79}" srcId="{B187B72E-09B6-46F5-87C0-755AFC9C1E79}" destId="{67D1ADF5-D827-4442-9022-BBC5303C2477}" srcOrd="0" destOrd="0" parTransId="{D1FFE989-543C-473F-80FA-3B36A4455698}" sibTransId="{F45EB628-78C3-4328-89F8-F72252F7BCA2}"/>
    <dgm:cxn modelId="{A017BBC2-BD7C-4589-8FC1-AA1EBCA707BA}" type="presOf" srcId="{C33AB029-6624-48ED-ABB8-52E8EE35A857}" destId="{1595CC43-0DB8-497F-AABE-FDA8EFDA4ACB}" srcOrd="0" destOrd="0" presId="urn:microsoft.com/office/officeart/2005/8/layout/vProcess5"/>
    <dgm:cxn modelId="{566D7BE1-982A-419A-ADD1-7070CDD97231}" type="presOf" srcId="{954581A0-FF60-4B47-AD74-0E610A540072}" destId="{85FEEC8E-A27B-4AB8-94DF-3F99DAECFC65}" srcOrd="1" destOrd="0" presId="urn:microsoft.com/office/officeart/2005/8/layout/vProcess5"/>
    <dgm:cxn modelId="{09F4131A-72B6-4EA5-9835-6B4511A27ECF}" type="presOf" srcId="{619B0FAE-4D0B-4DE8-AFB2-F522DDC91127}" destId="{FD1B1F1D-F442-4264-8383-0F6459DDB012}" srcOrd="0" destOrd="0" presId="urn:microsoft.com/office/officeart/2005/8/layout/vProcess5"/>
    <dgm:cxn modelId="{1DD459C6-4267-48BF-8FE7-6D8EC2A79500}" type="presOf" srcId="{B187B72E-09B6-46F5-87C0-755AFC9C1E79}" destId="{10872205-28BB-44A6-9257-9C83006A8CDB}" srcOrd="0" destOrd="0" presId="urn:microsoft.com/office/officeart/2005/8/layout/vProcess5"/>
    <dgm:cxn modelId="{7DA084C1-07E2-4AD3-BDCD-050A3004BA7C}" type="presOf" srcId="{954581A0-FF60-4B47-AD74-0E610A540072}" destId="{62D51F0E-B9C3-4EA6-AF86-049CBBEAD26C}" srcOrd="0" destOrd="0" presId="urn:microsoft.com/office/officeart/2005/8/layout/vProcess5"/>
    <dgm:cxn modelId="{8055D70A-C032-4758-A78C-3166CB4CF45C}" type="presOf" srcId="{48E8003F-3060-4F3C-BE14-29EADB77A3E6}" destId="{088C819B-EEC8-45AC-B4D0-A1955FFB46CB}" srcOrd="1" destOrd="2" presId="urn:microsoft.com/office/officeart/2005/8/layout/vProcess5"/>
    <dgm:cxn modelId="{C7E0F828-521C-45CC-BA89-ABD7D38CA3A5}" type="presParOf" srcId="{04649B3D-DDFD-4A43-9A0E-00C2D93F44CA}" destId="{864DC590-FFFC-4C09-82E7-726D1D4548A1}" srcOrd="0" destOrd="0" presId="urn:microsoft.com/office/officeart/2005/8/layout/vProcess5"/>
    <dgm:cxn modelId="{6E8DBB88-FDC4-48E5-B4B9-0B1B080291DE}" type="presParOf" srcId="{04649B3D-DDFD-4A43-9A0E-00C2D93F44CA}" destId="{10872205-28BB-44A6-9257-9C83006A8CDB}" srcOrd="1" destOrd="0" presId="urn:microsoft.com/office/officeart/2005/8/layout/vProcess5"/>
    <dgm:cxn modelId="{79A13F88-615B-4A8E-8896-7E9BF647162C}" type="presParOf" srcId="{04649B3D-DDFD-4A43-9A0E-00C2D93F44CA}" destId="{FD1B1F1D-F442-4264-8383-0F6459DDB012}" srcOrd="2" destOrd="0" presId="urn:microsoft.com/office/officeart/2005/8/layout/vProcess5"/>
    <dgm:cxn modelId="{2D8590F1-2DBF-4044-9DF2-EA991B62E8DB}" type="presParOf" srcId="{04649B3D-DDFD-4A43-9A0E-00C2D93F44CA}" destId="{62D51F0E-B9C3-4EA6-AF86-049CBBEAD26C}" srcOrd="3" destOrd="0" presId="urn:microsoft.com/office/officeart/2005/8/layout/vProcess5"/>
    <dgm:cxn modelId="{585FB5AF-296C-4D54-B141-78CD51EBD82A}" type="presParOf" srcId="{04649B3D-DDFD-4A43-9A0E-00C2D93F44CA}" destId="{3C066E3A-372E-4A9B-818A-04D98C7497EF}" srcOrd="4" destOrd="0" presId="urn:microsoft.com/office/officeart/2005/8/layout/vProcess5"/>
    <dgm:cxn modelId="{0E0575AD-0F62-4401-AACD-9D615B2A7C69}" type="presParOf" srcId="{04649B3D-DDFD-4A43-9A0E-00C2D93F44CA}" destId="{1595CC43-0DB8-497F-AABE-FDA8EFDA4ACB}" srcOrd="5" destOrd="0" presId="urn:microsoft.com/office/officeart/2005/8/layout/vProcess5"/>
    <dgm:cxn modelId="{CB4C443D-F080-4A17-9058-182D4DAA647B}" type="presParOf" srcId="{04649B3D-DDFD-4A43-9A0E-00C2D93F44CA}" destId="{6D195A6D-E9F8-4AE4-9683-E570ED5DC83E}" srcOrd="6" destOrd="0" presId="urn:microsoft.com/office/officeart/2005/8/layout/vProcess5"/>
    <dgm:cxn modelId="{D69D89F7-8034-49FC-87E2-F7A657D3B7E0}" type="presParOf" srcId="{04649B3D-DDFD-4A43-9A0E-00C2D93F44CA}" destId="{088C819B-EEC8-45AC-B4D0-A1955FFB46CB}" srcOrd="7" destOrd="0" presId="urn:microsoft.com/office/officeart/2005/8/layout/vProcess5"/>
    <dgm:cxn modelId="{06DC733C-296B-4B01-9B8B-CBCEC180575E}" type="presParOf" srcId="{04649B3D-DDFD-4A43-9A0E-00C2D93F44CA}" destId="{85FEEC8E-A27B-4AB8-94DF-3F99DAECFC65}"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872205-28BB-44A6-9257-9C83006A8CDB}">
      <dsp:nvSpPr>
        <dsp:cNvPr id="0" name=""/>
        <dsp:cNvSpPr/>
      </dsp:nvSpPr>
      <dsp:spPr>
        <a:xfrm>
          <a:off x="0" y="0"/>
          <a:ext cx="5181600" cy="121920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Gill Sans MT Bold" charset="0"/>
              <a:ea typeface="Gill Sans MT Bold" charset="0"/>
              <a:cs typeface="Gill Sans MT Bold" charset="0"/>
              <a:sym typeface="Gill Sans MT Bold" charset="0"/>
            </a:rPr>
            <a:t>Concept Generation:</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charset="0"/>
              <a:ea typeface="Gill Sans MT" charset="0"/>
              <a:cs typeface="Gill Sans MT" charset="0"/>
              <a:sym typeface="Gill Sans MT" charset="0"/>
            </a:rPr>
            <a:t>Research</a:t>
          </a:r>
          <a:endParaRPr lang="en-US" sz="1400" kern="1200" dirty="0">
            <a:solidFill>
              <a:schemeClr val="tx1"/>
            </a:solidFill>
            <a:latin typeface="Gill Sans MT" charset="0"/>
            <a:ea typeface="Gill Sans MT" charset="0"/>
            <a:cs typeface="Gill Sans MT" charset="0"/>
            <a:sym typeface="Gill Sans MT" charset="0"/>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charset="0"/>
              <a:ea typeface="Gill Sans MT" charset="0"/>
              <a:cs typeface="Gill Sans MT" charset="0"/>
              <a:sym typeface="Gill Sans MT" charset="0"/>
            </a:rPr>
            <a:t>Design Brief</a:t>
          </a:r>
          <a:endParaRPr lang="en-US" sz="1400" kern="1200" dirty="0">
            <a:solidFill>
              <a:schemeClr val="tx1"/>
            </a:solidFill>
            <a:latin typeface="Gill Sans MT" charset="0"/>
            <a:ea typeface="Gill Sans MT" charset="0"/>
            <a:cs typeface="Gill Sans MT" charset="0"/>
            <a:sym typeface="Gill Sans MT" charset="0"/>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charset="0"/>
              <a:ea typeface="Gill Sans MT" charset="0"/>
              <a:cs typeface="Gill Sans MT" charset="0"/>
              <a:sym typeface="Gill Sans MT" charset="0"/>
            </a:rPr>
            <a:t>Concept Sketches</a:t>
          </a:r>
          <a:endParaRPr lang="en-US" sz="1400" kern="1200" dirty="0">
            <a:solidFill>
              <a:schemeClr val="tx1"/>
            </a:solidFill>
            <a:latin typeface="Gill Sans MT" charset="0"/>
            <a:ea typeface="Gill Sans MT" charset="0"/>
            <a:cs typeface="Gill Sans MT" charset="0"/>
            <a:sym typeface="Gill Sans MT" charset="0"/>
          </a:endParaRPr>
        </a:p>
      </dsp:txBody>
      <dsp:txXfrm>
        <a:off x="0" y="0"/>
        <a:ext cx="3937406" cy="1219200"/>
      </dsp:txXfrm>
    </dsp:sp>
    <dsp:sp modelId="{FD1B1F1D-F442-4264-8383-0F6459DDB012}">
      <dsp:nvSpPr>
        <dsp:cNvPr id="0" name=""/>
        <dsp:cNvSpPr/>
      </dsp:nvSpPr>
      <dsp:spPr>
        <a:xfrm>
          <a:off x="457199" y="1422399"/>
          <a:ext cx="5181600" cy="1219200"/>
        </a:xfrm>
        <a:prstGeom prst="roundRect">
          <a:avLst>
            <a:gd name="adj" fmla="val 10000"/>
          </a:avLst>
        </a:prstGeom>
        <a:gradFill rotWithShape="0">
          <a:gsLst>
            <a:gs pos="0">
              <a:schemeClr val="accent1">
                <a:shade val="80000"/>
                <a:hueOff val="245919"/>
                <a:satOff val="9802"/>
                <a:lumOff val="13811"/>
                <a:alphaOff val="0"/>
                <a:shade val="51000"/>
                <a:satMod val="130000"/>
              </a:schemeClr>
            </a:gs>
            <a:gs pos="80000">
              <a:schemeClr val="accent1">
                <a:shade val="80000"/>
                <a:hueOff val="245919"/>
                <a:satOff val="9802"/>
                <a:lumOff val="13811"/>
                <a:alphaOff val="0"/>
                <a:shade val="93000"/>
                <a:satMod val="130000"/>
              </a:schemeClr>
            </a:gs>
            <a:gs pos="100000">
              <a:schemeClr val="accent1">
                <a:shade val="80000"/>
                <a:hueOff val="245919"/>
                <a:satOff val="9802"/>
                <a:lumOff val="138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Gill Sans MT Bold" charset="0"/>
              <a:ea typeface="Gill Sans MT Bold" charset="0"/>
              <a:cs typeface="Gill Sans MT Bold" charset="0"/>
              <a:sym typeface="Gill Sans MT Bold" charset="0"/>
            </a:rPr>
            <a:t>Concept Evaluation</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charset="0"/>
              <a:ea typeface="Gill Sans MT" charset="0"/>
              <a:cs typeface="Gill Sans MT" charset="0"/>
              <a:sym typeface="Gill Sans MT" charset="0"/>
            </a:rPr>
            <a:t>Critique </a:t>
          </a:r>
          <a:endParaRPr lang="en-US" sz="1400" kern="1200" dirty="0">
            <a:solidFill>
              <a:schemeClr val="tx1"/>
            </a:solidFill>
            <a:latin typeface="Gill Sans MT" charset="0"/>
            <a:ea typeface="Gill Sans MT" charset="0"/>
            <a:cs typeface="Gill Sans MT" charset="0"/>
            <a:sym typeface="Gill Sans MT" charset="0"/>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ill Sans MT" charset="0"/>
              <a:ea typeface="Gill Sans MT" charset="0"/>
              <a:cs typeface="Gill Sans MT" charset="0"/>
              <a:sym typeface="Gill Sans MT" charset="0"/>
            </a:rPr>
            <a:t>Refine</a:t>
          </a:r>
          <a:endParaRPr lang="en-US" sz="1400" kern="1200" dirty="0">
            <a:solidFill>
              <a:schemeClr val="tx1"/>
            </a:solidFill>
            <a:latin typeface="Gill Sans MT" charset="0"/>
            <a:ea typeface="Gill Sans MT" charset="0"/>
            <a:cs typeface="Gill Sans MT" charset="0"/>
            <a:sym typeface="Gill Sans MT" charset="0"/>
          </a:endParaRPr>
        </a:p>
      </dsp:txBody>
      <dsp:txXfrm>
        <a:off x="457199" y="1422399"/>
        <a:ext cx="3931920" cy="1219200"/>
      </dsp:txXfrm>
    </dsp:sp>
    <dsp:sp modelId="{62D51F0E-B9C3-4EA6-AF86-049CBBEAD26C}">
      <dsp:nvSpPr>
        <dsp:cNvPr id="0" name=""/>
        <dsp:cNvSpPr/>
      </dsp:nvSpPr>
      <dsp:spPr>
        <a:xfrm>
          <a:off x="914399" y="2844799"/>
          <a:ext cx="5181600" cy="1219200"/>
        </a:xfrm>
        <a:prstGeom prst="roundRect">
          <a:avLst>
            <a:gd name="adj" fmla="val 10000"/>
          </a:avLst>
        </a:prstGeom>
        <a:gradFill rotWithShape="0">
          <a:gsLst>
            <a:gs pos="0">
              <a:schemeClr val="accent1">
                <a:shade val="80000"/>
                <a:hueOff val="491838"/>
                <a:satOff val="19604"/>
                <a:lumOff val="27621"/>
                <a:alphaOff val="0"/>
                <a:shade val="51000"/>
                <a:satMod val="130000"/>
              </a:schemeClr>
            </a:gs>
            <a:gs pos="80000">
              <a:schemeClr val="accent1">
                <a:shade val="80000"/>
                <a:hueOff val="491838"/>
                <a:satOff val="19604"/>
                <a:lumOff val="27621"/>
                <a:alphaOff val="0"/>
                <a:shade val="93000"/>
                <a:satMod val="130000"/>
              </a:schemeClr>
            </a:gs>
            <a:gs pos="100000">
              <a:schemeClr val="accent1">
                <a:shade val="80000"/>
                <a:hueOff val="491838"/>
                <a:satOff val="19604"/>
                <a:lumOff val="276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Gill Sans MT Bold" charset="0"/>
              <a:ea typeface="Gill Sans MT Bold" charset="0"/>
              <a:cs typeface="Gill Sans MT Bold" charset="0"/>
              <a:sym typeface="Gill Sans MT Bold" charset="0"/>
            </a:rPr>
            <a:t>Prototype Fabrication </a:t>
          </a:r>
          <a:endParaRPr lang="en-US" sz="1800" kern="1200" dirty="0">
            <a:solidFill>
              <a:schemeClr val="tx1"/>
            </a:solidFill>
          </a:endParaRPr>
        </a:p>
      </dsp:txBody>
      <dsp:txXfrm>
        <a:off x="914399" y="2844799"/>
        <a:ext cx="3931920" cy="1219200"/>
      </dsp:txXfrm>
    </dsp:sp>
    <dsp:sp modelId="{3C066E3A-372E-4A9B-818A-04D98C7497EF}">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389120" y="924560"/>
        <a:ext cx="792480" cy="792480"/>
      </dsp:txXfrm>
    </dsp:sp>
    <dsp:sp modelId="{1595CC43-0DB8-497F-AABE-FDA8EFDA4ACB}">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46320" y="2338832"/>
        <a:ext cx="792480" cy="7924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945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solidFill>
            <a:srgbClr val="FFFFFF"/>
          </a:solidFill>
          <a:ln/>
        </p:spPr>
      </p:sp>
      <p:sp>
        <p:nvSpPr>
          <p:cNvPr id="39939"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Good Morning.  Thank you for coming to our presentation.  Product Design - Conceptualizing the future.</a:t>
            </a:r>
          </a:p>
          <a:p>
            <a:pPr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Start with introductions:  self, Jean, Cesar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a:ln/>
        </p:spPr>
        <p:txBody>
          <a:bodyPr/>
          <a:lstStyle/>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Because of the success </a:t>
            </a:r>
            <a:r>
              <a:rPr lang="en-US" sz="1100" smtClean="0">
                <a:latin typeface="Calibri" pitchFamily="34" charset="0"/>
                <a:ea typeface="Calibri" pitchFamily="34" charset="0"/>
                <a:cs typeface="Calibri" pitchFamily="34" charset="0"/>
                <a:sym typeface="Calibri" pitchFamily="34" charset="0"/>
              </a:rPr>
              <a:t>of this first course, we are currently planning a second level Product Design II course for Fall 2011.</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 Again, using input from high school instructors</a:t>
            </a:r>
            <a:r>
              <a:rPr lang="en-US" sz="1100" smtClean="0">
                <a:latin typeface="Times New Roman" pitchFamily="18" charset="0"/>
                <a:cs typeface="Times New Roman" pitchFamily="18" charset="0"/>
                <a:sym typeface="Times New Roman" pitchFamily="18" charset="0"/>
              </a:rPr>
              <a:t>,</a:t>
            </a:r>
            <a:r>
              <a:rPr lang="en-US" sz="1100" smtClean="0">
                <a:latin typeface="Calibri" pitchFamily="34" charset="0"/>
                <a:ea typeface="Calibri" pitchFamily="34" charset="0"/>
                <a:cs typeface="Calibri" pitchFamily="34" charset="0"/>
                <a:sym typeface="Calibri" pitchFamily="34" charset="0"/>
              </a:rPr>
              <a:t> post-secondary faculty, and industrial designers, we are expanding the student experiences to include:</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More teamwork and </a:t>
            </a:r>
            <a:r>
              <a:rPr lang="en-US" sz="1100" smtClean="0">
                <a:latin typeface="Calibri" pitchFamily="34" charset="0"/>
                <a:ea typeface="Calibri" pitchFamily="34" charset="0"/>
                <a:cs typeface="Calibri" pitchFamily="34" charset="0"/>
                <a:sym typeface="Calibri" pitchFamily="34" charset="0"/>
              </a:rPr>
              <a:t>responses to advanced design briefs that include green projects and universal design</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Student will advance t</a:t>
            </a:r>
            <a:r>
              <a:rPr lang="en-US" sz="1100" smtClean="0">
                <a:latin typeface="Calibri" pitchFamily="34" charset="0"/>
                <a:ea typeface="Calibri" pitchFamily="34" charset="0"/>
                <a:cs typeface="Calibri" pitchFamily="34" charset="0"/>
                <a:sym typeface="Calibri" pitchFamily="34" charset="0"/>
              </a:rPr>
              <a:t>heir skills in sketching, rendering, and rapid visualization techniques, as well as prototype building.  </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Also, a very important aspect of the course is building students communication skills through presentations and critiques.</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In this second level course,</a:t>
            </a:r>
            <a:r>
              <a:rPr lang="en-US" sz="1100" smtClean="0">
                <a:latin typeface="Calibri" pitchFamily="34" charset="0"/>
                <a:ea typeface="Calibri" pitchFamily="34" charset="0"/>
                <a:cs typeface="Calibri" pitchFamily="34" charset="0"/>
                <a:sym typeface="Calibri" pitchFamily="34" charset="0"/>
              </a:rPr>
              <a:t> students will be learning CAD  so that they can take their sketches from paper to the computer with Solidworks</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We’ve also included an optional </a:t>
            </a:r>
            <a:r>
              <a:rPr lang="en-US" sz="1100" smtClean="0">
                <a:latin typeface="Calibri" pitchFamily="34" charset="0"/>
                <a:ea typeface="Calibri" pitchFamily="34" charset="0"/>
                <a:cs typeface="Calibri" pitchFamily="34" charset="0"/>
                <a:sym typeface="Calibri" pitchFamily="34" charset="0"/>
              </a:rPr>
              <a:t>module of RPAM for those classrooms that have an RP printer.</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 very important aspect of </a:t>
            </a:r>
            <a:r>
              <a:rPr lang="en-US" sz="1100" smtClean="0">
                <a:latin typeface="Calibri" pitchFamily="34" charset="0"/>
                <a:ea typeface="Calibri" pitchFamily="34" charset="0"/>
                <a:cs typeface="Calibri" pitchFamily="34" charset="0"/>
                <a:sym typeface="Calibri" pitchFamily="34" charset="0"/>
              </a:rPr>
              <a:t>the second level course is that students will be working on joint projects with local colleges and industry</a:t>
            </a:r>
          </a:p>
          <a:p>
            <a:pPr eaLnBrk="1" hangingPunct="1">
              <a:lnSpc>
                <a:spcPct val="115000"/>
              </a:lnSpc>
              <a:spcBef>
                <a:spcPts val="1000"/>
              </a:spcBef>
              <a:tabLst>
                <a:tab pos="457200" algn="l"/>
              </a:tabLst>
            </a:pPr>
            <a:endParaRPr lang="en-US" sz="1100" smtClean="0">
              <a:latin typeface="Calibri" pitchFamily="34" charset="0"/>
              <a:ea typeface="Calibri" pitchFamily="34" charset="0"/>
              <a:cs typeface="Calibri" pitchFamily="34" charset="0"/>
              <a:sym typeface="Calibri" pitchFamily="34" charset="0"/>
            </a:endParaRPr>
          </a:p>
          <a:p>
            <a:pPr eaLnBrk="1" hangingPunct="1">
              <a:lnSpc>
                <a:spcPct val="115000"/>
              </a:lnSpc>
              <a:spcBef>
                <a:spcPts val="1000"/>
              </a:spcBef>
              <a:tabLst>
                <a:tab pos="457200" algn="l"/>
              </a:tabLst>
            </a:pPr>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solidFill>
            <a:srgbClr val="FFFFFF"/>
          </a:solidFill>
          <a:ln/>
        </p:spPr>
      </p:sp>
      <p:sp>
        <p:nvSpPr>
          <p:cNvPr id="50179" name="Rectangle 2"/>
          <p:cNvSpPr>
            <a:spLocks noGrp="1" noChangeArrowheads="1"/>
          </p:cNvSpPr>
          <p:nvPr>
            <p:ph type="body" idx="1"/>
          </p:nvPr>
        </p:nvSpPr>
        <p:spPr>
          <a:noFill/>
          <a:ln/>
        </p:spPr>
        <p:txBody>
          <a:bodyPr/>
          <a:lstStyle/>
          <a:p>
            <a:pPr eaLnBrk="1" hangingPunct="1">
              <a:lnSpc>
                <a:spcPct val="115000"/>
              </a:lnSpc>
              <a:spcBef>
                <a:spcPts val="1000"/>
              </a:spcBef>
              <a:buClr>
                <a:srgbClr val="000000"/>
              </a:buClr>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So, at this point, I’m sure that one of your questions is what does it take to set up this course …</a:t>
            </a:r>
          </a:p>
          <a:p>
            <a:pPr eaLnBrk="1" hangingPunct="1">
              <a:lnSpc>
                <a:spcPct val="115000"/>
              </a:lnSpc>
              <a:spcBef>
                <a:spcPts val="1000"/>
              </a:spcBef>
              <a:buClr>
                <a:srgbClr val="000000"/>
              </a:buClr>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First you need an appropriate environment </a:t>
            </a:r>
            <a:r>
              <a:rPr lang="en-US" sz="1100" smtClean="0">
                <a:latin typeface="Calibri" pitchFamily="34" charset="0"/>
                <a:ea typeface="Calibri" pitchFamily="34" charset="0"/>
                <a:cs typeface="Calibri" pitchFamily="34" charset="0"/>
                <a:sym typeface="Calibri" pitchFamily="34" charset="0"/>
              </a:rPr>
              <a:t>– which we know is hard to find on a high school campus. What we found when we visited design studios was that high school students really need a new perspective in the way they teach technology. Technology needs to be integrated with design experiences. We need to infuse more critical and creative design studio thinking process. The idea is Design, Engage, Build, and Tranforms. You want a space that says “creativity” and has work stations and display areas for teams to design and create. </a:t>
            </a:r>
          </a:p>
          <a:p>
            <a:pPr eaLnBrk="1" hangingPunct="1">
              <a:lnSpc>
                <a:spcPct val="115000"/>
              </a:lnSpc>
              <a:spcBef>
                <a:spcPts val="1000"/>
              </a:spcBef>
              <a:buClr>
                <a:srgbClr val="000000"/>
              </a:buClr>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You’ll want to set up your studio with some basic tools and equipment such as: (LIST)</a:t>
            </a:r>
            <a:endParaRPr lang="en-US" sz="1100" smtClean="0">
              <a:latin typeface="Calibri" pitchFamily="34" charset="0"/>
              <a:ea typeface="Calibri" pitchFamily="34" charset="0"/>
              <a:cs typeface="Calibri" pitchFamily="34" charset="0"/>
              <a:sym typeface="Calibri" pitchFamily="34" charset="0"/>
            </a:endParaRPr>
          </a:p>
          <a:p>
            <a:pPr eaLnBrk="1" hangingPunct="1">
              <a:lnSpc>
                <a:spcPct val="115000"/>
              </a:lnSpc>
              <a:spcBef>
                <a:spcPts val="1000"/>
              </a:spcBef>
              <a:buClr>
                <a:srgbClr val="000000"/>
              </a:buClr>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Some of the materials and supplies you’ll need are: (LIST)</a:t>
            </a:r>
            <a:endParaRPr lang="en-US" sz="1100" smtClean="0">
              <a:latin typeface="Times New Roman Bold" charset="0"/>
              <a:cs typeface="Times" charset="0"/>
              <a:sym typeface="Times New Roman Bold" charset="0"/>
            </a:endParaRPr>
          </a:p>
          <a:p>
            <a:pPr eaLnBrk="1" hangingPunct="1">
              <a:lnSpc>
                <a:spcPct val="115000"/>
              </a:lnSpc>
              <a:spcBef>
                <a:spcPts val="1000"/>
              </a:spcBef>
              <a:buClr>
                <a:srgbClr val="000000"/>
              </a:buClr>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For Product Design Studio II we are adding a bank of computers with Solidworks loaded.  As an option, you can add a 3D printer</a:t>
            </a:r>
          </a:p>
          <a:p>
            <a:pPr eaLnBrk="1" hangingPunct="1">
              <a:lnSpc>
                <a:spcPct val="115000"/>
              </a:lnSpc>
              <a:spcBef>
                <a:spcPts val="1000"/>
              </a:spcBef>
              <a:tabLst>
                <a:tab pos="457200" algn="l"/>
              </a:tabLst>
            </a:pP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tabLst>
                <a:tab pos="457200" algn="l"/>
              </a:tabLst>
            </a:pPr>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solidFill>
            <a:srgbClr val="FFFFFF"/>
          </a:solidFill>
          <a:ln/>
        </p:spPr>
      </p:sp>
      <p:sp>
        <p:nvSpPr>
          <p:cNvPr id="51203" name="Rectangle 2"/>
          <p:cNvSpPr>
            <a:spLocks noGrp="1" noChangeArrowheads="1"/>
          </p:cNvSpPr>
          <p:nvPr>
            <p:ph type="body" idx="1"/>
          </p:nvPr>
        </p:nvSpPr>
        <p:spPr>
          <a:noFill/>
          <a:ln/>
        </p:spPr>
        <p:txBody>
          <a:bodyPr/>
          <a:lstStyle/>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Because of </a:t>
            </a:r>
            <a:r>
              <a:rPr lang="en-US" sz="1100" smtClean="0">
                <a:latin typeface="Calibri" pitchFamily="34" charset="0"/>
                <a:ea typeface="Calibri" pitchFamily="34" charset="0"/>
                <a:cs typeface="Calibri" pitchFamily="34" charset="0"/>
                <a:sym typeface="Calibri" pitchFamily="34" charset="0"/>
              </a:rPr>
              <a:t>the </a:t>
            </a:r>
            <a:r>
              <a:rPr lang="en-US" sz="1100" smtClean="0">
                <a:latin typeface="Calibri Bold" charset="0"/>
                <a:ea typeface="Calibri Bold" charset="0"/>
                <a:cs typeface="Calibri Bold" charset="0"/>
                <a:sym typeface="Calibri Bold" charset="0"/>
              </a:rPr>
              <a:t>Budget Challenges</a:t>
            </a:r>
            <a:r>
              <a:rPr lang="en-US" sz="1100" smtClean="0">
                <a:latin typeface="Calibri" pitchFamily="34" charset="0"/>
                <a:ea typeface="Calibri" pitchFamily="34" charset="0"/>
                <a:cs typeface="Calibri" pitchFamily="34" charset="0"/>
                <a:sym typeface="Calibri" pitchFamily="34" charset="0"/>
              </a:rPr>
              <a:t> which will in all probability will continue for the foreseeable future  - it was important to consider the start up and on-going costs of the course and to identify ways of alleviating some of these costs.</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Receiving an SB70 grant was vitally important to starting this project.  It has enabled us to purchase a variety of Tools, Equipment and Materials. </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 It also provided funds for us to hire an Industrial Design consultant for teacher training and project development.  </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Through the grant, we purchased a laser engraving machine which we will be using to generate revenue for the program.  Various items will be designed by students, engraved and sold.</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With the assistance </a:t>
            </a:r>
            <a:r>
              <a:rPr lang="en-US" sz="1100" smtClean="0">
                <a:latin typeface="Calibri" pitchFamily="34" charset="0"/>
                <a:ea typeface="Calibri" pitchFamily="34" charset="0"/>
                <a:cs typeface="Calibri" pitchFamily="34" charset="0"/>
                <a:sym typeface="Calibri" pitchFamily="34" charset="0"/>
              </a:rPr>
              <a:t>of a variety of funding sources from the District/ ROP/CTE/School/ and CCROP Grant – we have gradually been able to convert an old welding shop at Bolsa Grande HS into a working design studio with work stations and display areas</a:t>
            </a:r>
            <a:r>
              <a:rPr lang="en-US" sz="1100" smtClean="0">
                <a:latin typeface="Times New Roman" pitchFamily="18" charset="0"/>
                <a:cs typeface="Times New Roman" pitchFamily="18" charset="0"/>
                <a:sym typeface="Times New Roman" pitchFamily="18" charset="0"/>
              </a:rPr>
              <a:t>.</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Also, foam for the sculpting projects can be costly so we solicited and received a large donation of foam material</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Another issue is who can teach this course? </a:t>
            </a:r>
            <a:r>
              <a:rPr lang="en-US" sz="1100" smtClean="0">
                <a:latin typeface="Calibri" pitchFamily="34" charset="0"/>
                <a:ea typeface="Calibri" pitchFamily="34" charset="0"/>
                <a:cs typeface="Calibri" pitchFamily="34" charset="0"/>
                <a:sym typeface="Calibri" pitchFamily="34" charset="0"/>
              </a:rPr>
              <a:t> An ideal teacher for the Product Design Studio course is someone who has a background in Industrial Design, industrial technology,  or someone with a CAD or Engineering background. .</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Teachers will need to be trained in sketching</a:t>
            </a:r>
            <a:r>
              <a:rPr lang="en-US" sz="1100" smtClean="0">
                <a:latin typeface="Calibri" pitchFamily="34" charset="0"/>
                <a:ea typeface="Calibri" pitchFamily="34" charset="0"/>
                <a:cs typeface="Calibri" pitchFamily="34" charset="0"/>
                <a:sym typeface="Calibri" pitchFamily="34" charset="0"/>
              </a:rPr>
              <a:t>, foam sculpting and operation of the various pieces of equipment such as the vacuform machine, laser engraver, CAD software, and the RP printer.</a:t>
            </a:r>
          </a:p>
          <a:p>
            <a:pPr eaLnBrk="1" hangingPunct="1">
              <a:lnSpc>
                <a:spcPct val="115000"/>
              </a:lnSpc>
              <a:spcBef>
                <a:spcPts val="1000"/>
              </a:spcBef>
              <a:buClr>
                <a:srgbClr val="000000"/>
              </a:buClr>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Another challenge i</a:t>
            </a:r>
            <a:r>
              <a:rPr lang="en-US" sz="1100" smtClean="0">
                <a:latin typeface="Calibri" pitchFamily="34" charset="0"/>
                <a:ea typeface="Calibri" pitchFamily="34" charset="0"/>
                <a:cs typeface="Calibri" pitchFamily="34" charset="0"/>
                <a:sym typeface="Calibri" pitchFamily="34" charset="0"/>
              </a:rPr>
              <a:t>s the marketing and recruiting of students.  We are developing brochures and posters that are geared toward our student audience.  However, word of mouth seems to be helping because we are hearing that we’ll have a full class for Product Design Studio II.</a:t>
            </a:r>
          </a:p>
          <a:p>
            <a:pPr eaLnBrk="1" hangingPunct="1">
              <a:lnSpc>
                <a:spcPct val="115000"/>
              </a:lnSpc>
              <a:spcBef>
                <a:spcPts val="1000"/>
              </a:spcBef>
              <a:buClr>
                <a:srgbClr val="000000"/>
              </a:buClr>
              <a:buSzPct val="125000"/>
              <a:buFont typeface="Calibri" pitchFamily="34" charset="0"/>
              <a:buChar char="•"/>
              <a:tabLst>
                <a:tab pos="457200" algn="l"/>
              </a:tabLst>
            </a:pP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tabLst>
                <a:tab pos="457200" algn="l"/>
              </a:tabLst>
            </a:pPr>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a:ln/>
        </p:spPr>
        <p:txBody>
          <a:bodyPr/>
          <a:lstStyle/>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Ultimately, it’s all about the students!  What are the outcomes for them – and how are we preparing them to compete in the global marketplace?</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First and foremost,</a:t>
            </a:r>
            <a:r>
              <a:rPr lang="en-US" sz="1100" smtClean="0">
                <a:latin typeface="Calibri" pitchFamily="34" charset="0"/>
                <a:ea typeface="Calibri" pitchFamily="34" charset="0"/>
                <a:cs typeface="Calibri" pitchFamily="34" charset="0"/>
                <a:sym typeface="Calibri" pitchFamily="34" charset="0"/>
              </a:rPr>
              <a:t> we revamped our entire curriculum in this pathway and wrote new courses or revised existing competencies.   </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STEAM, became the common </a:t>
            </a:r>
            <a:r>
              <a:rPr lang="en-US" sz="1100" smtClean="0">
                <a:latin typeface="Calibri" pitchFamily="34" charset="0"/>
                <a:ea typeface="Calibri" pitchFamily="34" charset="0"/>
                <a:cs typeface="Calibri" pitchFamily="34" charset="0"/>
                <a:sym typeface="Calibri" pitchFamily="34" charset="0"/>
              </a:rPr>
              <a:t>thread in this pathway particularly with the art piece through sketching, CAD, and RPAM becoming the “hook” that helps our teachers integrate the science, technology and math in a very fun and engaging way.</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With our industry and </a:t>
            </a:r>
            <a:r>
              <a:rPr lang="en-US" sz="1100" smtClean="0">
                <a:latin typeface="Calibri" pitchFamily="34" charset="0"/>
                <a:ea typeface="Calibri" pitchFamily="34" charset="0"/>
                <a:cs typeface="Calibri" pitchFamily="34" charset="0"/>
                <a:sym typeface="Calibri" pitchFamily="34" charset="0"/>
              </a:rPr>
              <a:t>post-secondary partners, we are putting together experiences for our students that show them the application of what they are learning</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Articulation/Dual Credit</a:t>
            </a:r>
            <a:r>
              <a:rPr lang="en-US" sz="1100" smtClean="0">
                <a:latin typeface="Calibri" pitchFamily="34" charset="0"/>
                <a:ea typeface="Calibri" pitchFamily="34" charset="0"/>
                <a:cs typeface="Calibri" pitchFamily="34" charset="0"/>
                <a:sym typeface="Calibri" pitchFamily="34" charset="0"/>
              </a:rPr>
              <a:t> was a goal for us to make sure that all courses in this pathway were aligned or articulated.  We have been able to get agreements signed with multiple post secondary schools.  However, it doesn’t end there.  We consider these schools our partners and continue to work with them to coordinate joint activities for our students and teachers.</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As we all know, not every st</a:t>
            </a:r>
            <a:r>
              <a:rPr lang="en-US" sz="1100" smtClean="0">
                <a:latin typeface="Calibri" pitchFamily="34" charset="0"/>
                <a:ea typeface="Calibri" pitchFamily="34" charset="0"/>
                <a:cs typeface="Calibri" pitchFamily="34" charset="0"/>
                <a:sym typeface="Calibri" pitchFamily="34" charset="0"/>
              </a:rPr>
              <a:t>udent in a pathway like this will go on to become an engineer.  We’ve been able to identify multiple exit points that lead to high-wage, high demand careers.  Our teachers help students understand their options for post-secondary certificate programs, AA degrees as well as BA programs that this pathway leads into.</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pitchFamily="34" charset="0"/>
                <a:ea typeface="Calibri" pitchFamily="34" charset="0"/>
                <a:cs typeface="Calibri" pitchFamily="34" charset="0"/>
                <a:sym typeface="Calibri" pitchFamily="34" charset="0"/>
              </a:rPr>
              <a:t>Industry is saying that they want us to train students to be “holistic”. They want to hire students that have wide &amp; varied Design and technology experiences. They don’t want students who are proficient in a particular software or certain piece of machinery. They want students who they can assign to work in a variety of teams to solve design problems and have had the “hands-on” technology experience to know that their solutions work. </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 The end result is </a:t>
            </a:r>
            <a:r>
              <a:rPr lang="en-US" sz="1100" smtClean="0">
                <a:latin typeface="Calibri" pitchFamily="34" charset="0"/>
                <a:ea typeface="Calibri" pitchFamily="34" charset="0"/>
                <a:cs typeface="Calibri" pitchFamily="34" charset="0"/>
                <a:sym typeface="Calibri" pitchFamily="34" charset="0"/>
              </a:rPr>
              <a:t>high wage- high demand careers, such as you see here. </a:t>
            </a:r>
          </a:p>
          <a:p>
            <a:pPr marL="228600"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One of our partners is the Henry Samueli School </a:t>
            </a:r>
            <a:r>
              <a:rPr lang="en-US" sz="1100" smtClean="0">
                <a:latin typeface="Calibri" pitchFamily="34" charset="0"/>
                <a:ea typeface="Calibri" pitchFamily="34" charset="0"/>
                <a:cs typeface="Calibri" pitchFamily="34" charset="0"/>
                <a:sym typeface="Calibri" pitchFamily="34" charset="0"/>
              </a:rPr>
              <a:t>of Engineering at UC Irvine.  Through a joint project, we’ve established a “preferential admissions program.”  They recognize the value in a high school student taking courses in this pathway.  They tell us that it’s important for students to learn the theory and take courses like AP Physics and Calculus, but it’s equally important for the student to experience hands-on projects that show them the application of the academics.  The Engineering Admissions department will give more weight to an application that includes a course or courses in our pathway, with all other criteria being met.  That has been a huge leap forward for ROP/CTE credibility!!</a:t>
            </a:r>
          </a:p>
          <a:p>
            <a:pPr marL="228600" eaLnBrk="1" hangingPunct="1">
              <a:lnSpc>
                <a:spcPct val="115000"/>
              </a:lnSpc>
              <a:spcBef>
                <a:spcPts val="1000"/>
              </a:spcBef>
              <a:tabLst>
                <a:tab pos="457200" algn="l"/>
              </a:tabLst>
            </a:pPr>
            <a:endParaRPr lang="en-US" sz="1100" smtClean="0">
              <a:latin typeface="Calibri" pitchFamily="34" charset="0"/>
              <a:ea typeface="Calibri" pitchFamily="34" charset="0"/>
              <a:cs typeface="Calibri" pitchFamily="34" charset="0"/>
              <a:sym typeface="Calibri" pitchFamily="34" charset="0"/>
            </a:endParaRPr>
          </a:p>
          <a:p>
            <a:pPr marL="228600" eaLnBrk="1" hangingPunct="1">
              <a:lnSpc>
                <a:spcPct val="115000"/>
              </a:lnSpc>
              <a:spcBef>
                <a:spcPts val="1000"/>
              </a:spcBef>
              <a:tabLst>
                <a:tab pos="457200" algn="l"/>
              </a:tabLst>
            </a:pPr>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solidFill>
            <a:srgbClr val="FFFFFF"/>
          </a:solidFill>
          <a:ln/>
        </p:spPr>
      </p:sp>
      <p:sp>
        <p:nvSpPr>
          <p:cNvPr id="53251"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JILLIAN</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These opportunities &amp; outcomes are available for all students</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So what skills and talents do they have to have in order to be successful?</a:t>
            </a:r>
          </a:p>
          <a:p>
            <a:pPr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One of the main questions is : that in order To be successful in “Design” - does everyone have to be an artist? </a:t>
            </a:r>
          </a:p>
          <a:p>
            <a:pPr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According to Pink    -   Read Quote:</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 Can anyone design – can anyone sketch?</a:t>
            </a:r>
          </a:p>
          <a:p>
            <a:pPr eaLnBrk="1" hangingPunct="1">
              <a:buClr>
                <a:srgbClr val="000000"/>
              </a:buClr>
              <a:buFont typeface="Calibri" pitchFamily="34" charset="0"/>
              <a:buChar char="•"/>
            </a:pPr>
            <a:endParaRPr lang="en-US" smtClean="0">
              <a:solidFill>
                <a:srgbClr val="000000"/>
              </a:solidFill>
              <a:latin typeface="Calibri" pitchFamily="34" charset="0"/>
              <a:ea typeface="Calibri" pitchFamily="34" charset="0"/>
              <a:cs typeface="Calibri" pitchFamily="34" charset="0"/>
              <a:sym typeface="Calibri" pitchFamily="34" charset="0"/>
            </a:endParaRP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Well – obviously there are those among us who have definite and major talents in the areas that we would formally call “Art”.  However, that does not mean that the rest of us – are excluded or eliminated from the “Design” field.  </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As we said earlier – Designing is the ability to problem solve, to respond to a need, adapt and perhaps retrofit an existing object, make an object in more eco-friendly and sustainable ways.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Design thinking and design concepts can be expressed in a variety of ways – only one of which is what we might be conventional “Art”.  </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However, the ability to document your thoughts and ideas is a VITAL part of the design process.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So – although we don’t all need to be artists, we do all need to be able to create quick sketches that visually express and communicate our ideas.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Fortunately basic sketching can be taught.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JILLIAN</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With the help of the grant and some of our valued partners we were able to provide some basic training for our instructors.  We are extremely grateful to the Art Institute of Orange County, who provided free training sessions in Rapid Visualization and  sketching techniques.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They learned how to look at things, to develop a visual eye.  They learned about lines, basic shapes, perspective, and shading and performed basic exercises that allowed them to quickly create rough sketches of real world objects.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 Yes - this is something that can be taught.  </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Cesar Villalobos has been teaching the basics to his students</a:t>
            </a:r>
          </a:p>
          <a:p>
            <a:pPr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And now he’s going to teach you!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endParaRPr lang="en-US" smtClean="0">
              <a:latin typeface="Helvetica" charset="0"/>
              <a:cs typeface="Helvetica" charset="0"/>
              <a:sym typeface="Helvetica" charset="0"/>
            </a:endParaRPr>
          </a:p>
          <a:p>
            <a:pPr eaLnBrk="1" hangingPunct="1"/>
            <a:r>
              <a:rPr lang="en-US" smtClean="0">
                <a:latin typeface="Helvetica" charset="0"/>
                <a:cs typeface="Helvetica" charset="0"/>
                <a:sym typeface="Helvetica" charset="0"/>
              </a:rPr>
              <a:t>Hopefully we INSPIRED you to consider how a program such as this - teaching Design and Design Thinking to ALL STUDENTS - can have applications and relevancy in every academic discipline.  It transforms the educational experience by engaging active learning. Driving the creative capital that the global market now demands.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solidFill>
            <a:srgbClr val="FFFFFF"/>
          </a:solidFill>
          <a:ln/>
        </p:spPr>
      </p:sp>
      <p:sp>
        <p:nvSpPr>
          <p:cNvPr id="56323" name="Rectangle 2"/>
          <p:cNvSpPr>
            <a:spLocks noGrp="1" noChangeArrowheads="1"/>
          </p:cNvSpPr>
          <p:nvPr>
            <p:ph type="body" idx="1"/>
          </p:nvPr>
        </p:nvSpPr>
        <p:spPr>
          <a:noFill/>
          <a:ln/>
        </p:spPr>
        <p:txBody>
          <a:bodyPr/>
          <a:lstStyle/>
          <a:p>
            <a:pPr eaLnBrk="1" hangingPunct="1"/>
            <a:r>
              <a:rPr lang="en-US" sz="1400" smtClean="0">
                <a:latin typeface="Lucida Grande" charset="0"/>
                <a:ea typeface="Lucida Grande" charset="0"/>
                <a:cs typeface="Lucida Grande" charset="0"/>
                <a:sym typeface="Lucida Grande" charset="0"/>
              </a:rPr>
              <a:t>It’s ultimately about the students! Here is a snapshot of some of our students inspired by our courses. </a:t>
            </a:r>
          </a:p>
          <a:p>
            <a:pPr eaLnBrk="1" hangingPunct="1"/>
            <a:endParaRPr lang="en-US" sz="1400" smtClean="0">
              <a:latin typeface="Lucida Grande" charset="0"/>
              <a:ea typeface="Lucida Grande" charset="0"/>
              <a:cs typeface="Lucida Grande" charset="0"/>
              <a:sym typeface="Lucida Grande" charset="0"/>
            </a:endParaRPr>
          </a:p>
          <a:p>
            <a:pPr eaLnBrk="1" hangingPunct="1"/>
            <a:r>
              <a:rPr lang="en-US" sz="1400" smtClean="0">
                <a:latin typeface="Lucida Grande" charset="0"/>
                <a:ea typeface="Lucida Grande" charset="0"/>
                <a:cs typeface="Lucida Grande" charset="0"/>
                <a:sym typeface="Lucida Grande" charset="0"/>
              </a:rPr>
              <a:t>Finally to end, a quote by Emily Pilloton at the TED conference.</a:t>
            </a:r>
          </a:p>
          <a:p>
            <a:pPr eaLnBrk="1" hangingPunct="1"/>
            <a:endParaRPr lang="en-US" sz="1400" smtClean="0">
              <a:latin typeface="Lucida Grande" charset="0"/>
              <a:ea typeface="Lucida Grande" charset="0"/>
              <a:cs typeface="Lucida Grande" charset="0"/>
              <a:sym typeface="Lucida Grande" charset="0"/>
            </a:endParaRPr>
          </a:p>
          <a:p>
            <a:pPr eaLnBrk="1" hangingPunct="1"/>
            <a:r>
              <a:rPr lang="en-US" sz="1400" smtClean="0">
                <a:latin typeface="Lucida Grande" charset="0"/>
                <a:ea typeface="Lucida Grande" charset="0"/>
                <a:cs typeface="Lucida Grande" charset="0"/>
                <a:sym typeface="Lucida Grande" charset="0"/>
              </a:rPr>
              <a:t>Read quote final quote.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solidFill>
            <a:srgbClr val="FFFFFF"/>
          </a:solidFill>
          <a:ln/>
        </p:spPr>
      </p:sp>
      <p:sp>
        <p:nvSpPr>
          <p:cNvPr id="40963"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It’s always good to have objectives - to keep you on target</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(Go through list)</a:t>
            </a:r>
          </a:p>
          <a:p>
            <a:pPr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And to start with our first objective - a quick video we put together on Design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solidFill>
            <a:srgbClr val="FFFFFF"/>
          </a:solidFill>
          <a:ln/>
        </p:spPr>
      </p:sp>
      <p:sp>
        <p:nvSpPr>
          <p:cNvPr id="41987"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Why Design? - Read Quote</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This quote from Daniel Pink’s “A Whole New Mind” expressed the importance of design not only for both individuals and businesses across the US, </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but as an imperative for America if we are going to be able compete in this new global economy.</a:t>
            </a:r>
          </a:p>
          <a:p>
            <a:pPr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lstStyle/>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Pink talked about “soft” aptitudes, but there’s  actually nothing SOFT about Design.  Especially when we look at the “HARD” facts of retaining global competitiveness in the 21</a:t>
            </a:r>
            <a:r>
              <a:rPr lang="en-US" baseline="30000" smtClean="0">
                <a:solidFill>
                  <a:srgbClr val="000000"/>
                </a:solidFill>
                <a:latin typeface="Calibri" pitchFamily="34" charset="0"/>
                <a:ea typeface="Calibri" pitchFamily="34" charset="0"/>
                <a:cs typeface="Calibri" pitchFamily="34" charset="0"/>
                <a:sym typeface="Calibri" pitchFamily="34" charset="0"/>
              </a:rPr>
              <a:t>st</a:t>
            </a:r>
            <a:r>
              <a:rPr lang="en-US" smtClean="0">
                <a:solidFill>
                  <a:srgbClr val="000000"/>
                </a:solidFill>
                <a:latin typeface="Calibri" pitchFamily="34" charset="0"/>
                <a:ea typeface="Calibri" pitchFamily="34" charset="0"/>
                <a:cs typeface="Calibri" pitchFamily="34" charset="0"/>
                <a:sym typeface="Calibri" pitchFamily="34" charset="0"/>
              </a:rPr>
              <a:t> Century.</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The application of Design thinking, with its critical elements of research, ideation, visualization, creation and implementation has some extremely “SOLID” outcomes in every type of business and industry.  </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The ability to analyze a problem, and provide a solution.  </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To identify a need– escape/TRASCEND the boundaries and restrictions of of conventional wisdom, and Visualize the Future.</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Not only Visualize it – but make it happen.  Create it!  NOW!  Faster and Cheaper – Better …. Both for us, and for the planet!</a:t>
            </a:r>
          </a:p>
          <a:p>
            <a:pPr marL="173038" indent="-173038" eaLnBrk="1" hangingPunct="1">
              <a:buClr>
                <a:srgbClr val="000000"/>
              </a:buClr>
              <a:buFont typeface="Calibri" pitchFamily="34" charset="0"/>
              <a:buChar char="•"/>
            </a:pPr>
            <a:endParaRPr lang="en-US" smtClean="0">
              <a:solidFill>
                <a:srgbClr val="000000"/>
              </a:solidFill>
              <a:latin typeface="Calibri" pitchFamily="34" charset="0"/>
              <a:ea typeface="Calibri" pitchFamily="34" charset="0"/>
              <a:cs typeface="Calibri" pitchFamily="34" charset="0"/>
              <a:sym typeface="Calibri" pitchFamily="34" charset="0"/>
            </a:endParaRPr>
          </a:p>
          <a:p>
            <a:pPr marL="173038" indent="-173038" eaLnBrk="1" hangingPunct="1"/>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solidFill>
            <a:srgbClr val="FFFFFF"/>
          </a:solidFill>
          <a:ln/>
        </p:spPr>
      </p:sp>
      <p:sp>
        <p:nvSpPr>
          <p:cNvPr id="44035" name="Rectangle 2"/>
          <p:cNvSpPr>
            <a:spLocks noGrp="1" noChangeArrowheads="1"/>
          </p:cNvSpPr>
          <p:nvPr>
            <p:ph type="body" idx="1"/>
          </p:nvPr>
        </p:nvSpPr>
        <p:spPr>
          <a:noFill/>
          <a:ln/>
        </p:spPr>
        <p:txBody>
          <a:bodyPr/>
          <a:lstStyle/>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So - can we teach this?  And if so, where do we start?</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First we talked to our Industry Advisors to determine their needs</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Then we approached post-secondary institutions see what programs they offered, and the potential for collaboration</a:t>
            </a:r>
          </a:p>
          <a:p>
            <a:pPr marL="173038" indent="-173038" eaLnBrk="1" hangingPunct="1">
              <a:buClr>
                <a:srgbClr val="000000"/>
              </a:buClr>
              <a:buFont typeface="Calibri" pitchFamily="34" charset="0"/>
              <a:buChar char="•"/>
            </a:pPr>
            <a:r>
              <a:rPr lang="en-US" smtClean="0">
                <a:solidFill>
                  <a:srgbClr val="000000"/>
                </a:solidFill>
                <a:latin typeface="Calibri" pitchFamily="34" charset="0"/>
                <a:ea typeface="Calibri" pitchFamily="34" charset="0"/>
                <a:cs typeface="Calibri" pitchFamily="34" charset="0"/>
                <a:sym typeface="Calibri" pitchFamily="34" charset="0"/>
              </a:rPr>
              <a:t>From that, we established our Vision of creating a Product Design Studio Course for our high school students that would introduce them to the design process through a variety of conceptual and hands-on experiences.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solidFill>
            <a:srgbClr val="FFFFFF"/>
          </a:solidFill>
          <a:ln/>
        </p:spPr>
      </p:sp>
      <p:sp>
        <p:nvSpPr>
          <p:cNvPr id="45059"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That was our Idea and our Vision.  And this is what made it possible.!  The SB70 Workforce Collaborative WIP Grant.</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The Rancho Santiago Community College District gave us the opportunity of partnering with them on the Workforce Innovation portion of their SB70 grant.</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The grant allowed us to plan joint activities for High School District/CTE &amp; ROP Teachers &amp; Faculty from both Public and Private colleges</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Provide instruction, support and training for teachers</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Purchase necessary materials and equipment </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 Develop two types of course content - 1. Design modules and activities that could be integrated into existing courses, and 2. Create a New Product Design Studio for our Engineering and Design Pathway.</a:t>
            </a:r>
          </a:p>
          <a:p>
            <a:pPr eaLnBrk="1" hangingPunct="1"/>
            <a:r>
              <a:rPr lang="en-US" smtClean="0">
                <a:solidFill>
                  <a:srgbClr val="000000"/>
                </a:solidFill>
                <a:latin typeface="Calibri" pitchFamily="34" charset="0"/>
                <a:ea typeface="Calibri" pitchFamily="34" charset="0"/>
                <a:cs typeface="Calibri" pitchFamily="34" charset="0"/>
                <a:sym typeface="Calibri" pitchFamily="34" charset="0"/>
              </a:rPr>
              <a:t>SEQUE TO JEAN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solidFill>
            <a:srgbClr val="FFFFFF"/>
          </a:solidFill>
          <a:ln/>
        </p:spPr>
      </p:sp>
      <p:sp>
        <p:nvSpPr>
          <p:cNvPr id="46083" name="Rectangle 2"/>
          <p:cNvSpPr>
            <a:spLocks noGrp="1" noChangeArrowheads="1"/>
          </p:cNvSpPr>
          <p:nvPr>
            <p:ph type="body" idx="1"/>
          </p:nvPr>
        </p:nvSpPr>
        <p:spPr>
          <a:noFill/>
          <a:ln/>
        </p:spPr>
        <p:txBody>
          <a:bodyPr/>
          <a:lstStyle/>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Here is the sequence </a:t>
            </a:r>
            <a:r>
              <a:rPr lang="en-US" sz="1100" smtClean="0">
                <a:latin typeface="Calibri" pitchFamily="34" charset="0"/>
                <a:ea typeface="Calibri" pitchFamily="34" charset="0"/>
                <a:cs typeface="Calibri" pitchFamily="34" charset="0"/>
                <a:sym typeface="Calibri" pitchFamily="34" charset="0"/>
              </a:rPr>
              <a:t>of courses we developed for our Engineering and Design pathway. Our objective was to create a new learning landscape with Design as a core, central tool to engage students. The pathway serves students of all academic abilities.  We have been able to articulate many of the courses in this pathway with post-secondary schools. Not all courses are offered on a campus, but it is a work in progress and a vision to offer as many as possible as we move forward.</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As you see</a:t>
            </a:r>
            <a:r>
              <a:rPr lang="en-US" sz="1100" smtClean="0">
                <a:latin typeface="Calibri" pitchFamily="34" charset="0"/>
                <a:ea typeface="Calibri" pitchFamily="34" charset="0"/>
                <a:cs typeface="Calibri" pitchFamily="34" charset="0"/>
                <a:sym typeface="Calibri" pitchFamily="34" charset="0"/>
              </a:rPr>
              <a:t>, we start the pathway with the Product Design Studio I course.  We wanted to start out with a project-based course that is highly engaging and offers an antidote to boring rigid verbal instruction that some schools are plagued by.  Product Design Studio I offers a sampling of some of the competencies taught in other courses, and prepares students to be successful in the other pathway courses.  I’ll tell you more about this course later in this presentation.</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Next, you see a series of full year courses</a:t>
            </a:r>
            <a:r>
              <a:rPr lang="en-US" sz="1100" smtClean="0">
                <a:latin typeface="Calibri" pitchFamily="34" charset="0"/>
                <a:ea typeface="Calibri" pitchFamily="34" charset="0"/>
                <a:cs typeface="Calibri" pitchFamily="34" charset="0"/>
                <a:sym typeface="Calibri" pitchFamily="34" charset="0"/>
              </a:rPr>
              <a:t>.  Although CAD is a half year course, it is a pre-requisite for our 3D Drafting and Design course.  PD II has a pre-requisite of PD I. Both Robotics and PD II incorporate Solidworks in them as well as an optional module of Rapid Prototype Additive Manufacturing (RPAM).  So, depending on a student’s interest, they can move in many directions.  </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The next level of courses </a:t>
            </a:r>
            <a:r>
              <a:rPr lang="en-US" sz="1100" smtClean="0">
                <a:latin typeface="Calibri" pitchFamily="34" charset="0"/>
                <a:ea typeface="Calibri" pitchFamily="34" charset="0"/>
                <a:cs typeface="Calibri" pitchFamily="34" charset="0"/>
                <a:sym typeface="Calibri" pitchFamily="34" charset="0"/>
              </a:rPr>
              <a:t>continues to build on student interest in specific areas.  We developed a “Production Design” course which introduces students to materials and manufacturing processes.   The Orange County Dept. of Ed. took the Production Design course online for a charter school course offering.</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We knew that it would be important </a:t>
            </a:r>
            <a:r>
              <a:rPr lang="en-US" sz="1100" smtClean="0">
                <a:latin typeface="Calibri" pitchFamily="34" charset="0"/>
                <a:ea typeface="Calibri" pitchFamily="34" charset="0"/>
                <a:cs typeface="Calibri" pitchFamily="34" charset="0"/>
                <a:sym typeface="Calibri" pitchFamily="34" charset="0"/>
              </a:rPr>
              <a:t>to have a UC approved course in this pathway.  We received ‘g’ elective credit for the “Engineering and Design” course.  This course requires junior or senior standing, Algebra I and a year of lab science as prerequisites.  It is a survey course of mechanical, electrical, civil and aeronautical engineering.  We also included ‘green” topics and infused the design process into the entire course. Students in this course also use Solidworks and it has an optional module of RPAM. It is definitely not rooted in the age-old egg drop contest, rocket launch, and bridge building projects. </a:t>
            </a:r>
          </a:p>
          <a:p>
            <a:pPr eaLnBrk="1" hangingPunct="1">
              <a:lnSpc>
                <a:spcPct val="115000"/>
              </a:lnSpc>
              <a:spcBef>
                <a:spcPts val="1000"/>
              </a:spcBef>
              <a:buSzPct val="125000"/>
              <a:buFont typeface="Calibri" pitchFamily="34" charset="0"/>
              <a:buChar char="•"/>
              <a:tabLst>
                <a:tab pos="457200" algn="l"/>
              </a:tabLst>
            </a:pPr>
            <a:r>
              <a:rPr lang="en-US" sz="1100" smtClean="0">
                <a:latin typeface="Calibri Bold" charset="0"/>
                <a:ea typeface="Calibri Bold" charset="0"/>
                <a:cs typeface="Calibri Bold" charset="0"/>
                <a:sym typeface="Calibri Bold" charset="0"/>
              </a:rPr>
              <a:t>Our vision for the ne</a:t>
            </a:r>
            <a:r>
              <a:rPr lang="en-US" sz="1100" smtClean="0">
                <a:latin typeface="Calibri" pitchFamily="34" charset="0"/>
                <a:ea typeface="Calibri" pitchFamily="34" charset="0"/>
                <a:cs typeface="Calibri" pitchFamily="34" charset="0"/>
                <a:sym typeface="Calibri" pitchFamily="34" charset="0"/>
              </a:rPr>
              <a:t>xt step is to create a capstone course where students are able to have an internship experience in Advanced Technologies. We area also working on developing engineering camps and clubs for our middle schools students so we have an interested pipeline of incoming students. </a:t>
            </a:r>
          </a:p>
          <a:p>
            <a:pPr eaLnBrk="1" hangingPunct="1">
              <a:lnSpc>
                <a:spcPct val="115000"/>
              </a:lnSpc>
              <a:spcBef>
                <a:spcPts val="1000"/>
              </a:spcBef>
              <a:tabLst>
                <a:tab pos="457200" algn="l"/>
              </a:tabLst>
            </a:pPr>
            <a:endParaRPr lang="en-US" sz="1100" smtClean="0">
              <a:latin typeface="Calibri" pitchFamily="34" charset="0"/>
              <a:ea typeface="Calibri" pitchFamily="34" charset="0"/>
              <a:cs typeface="Calibri" pitchFamily="34" charset="0"/>
              <a:sym typeface="Calibri" pitchFamily="34" charset="0"/>
            </a:endParaRPr>
          </a:p>
          <a:p>
            <a:pPr eaLnBrk="1" hangingPunct="1">
              <a:lnSpc>
                <a:spcPct val="115000"/>
              </a:lnSpc>
              <a:spcBef>
                <a:spcPts val="1000"/>
              </a:spcBef>
              <a:tabLst>
                <a:tab pos="457200" algn="l"/>
              </a:tabLst>
            </a:pPr>
            <a:endParaRPr lang="en-US" smtClean="0">
              <a:solidFill>
                <a:srgbClr val="000000"/>
              </a:solidFill>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As you saw in the previous slide, we begin the pathway with the Product Design Studio I course which we offered for the first time last fall. We feel this course is the catalyst to engaging students and giving them a fresh perspective and a new way to think.</a:t>
            </a:r>
          </a:p>
          <a:p>
            <a:pPr eaLnBrk="1" hangingPunct="1">
              <a:lnSpc>
                <a:spcPct val="115000"/>
              </a:lnSpc>
              <a:spcBef>
                <a:spcPts val="1000"/>
              </a:spcBef>
              <a:buSzPct val="125000"/>
              <a:buFont typeface="Calibri" pitchFamily="34" charset="0"/>
              <a:buChar char="•"/>
            </a:pPr>
            <a:r>
              <a:rPr lang="en-US" sz="1100" smtClean="0">
                <a:latin typeface="Calibri Bold" charset="0"/>
                <a:ea typeface="Calibri Bold" charset="0"/>
                <a:cs typeface="Calibri Bold" charset="0"/>
                <a:sym typeface="Calibri Bold" charset="0"/>
              </a:rPr>
              <a:t>This  is 180 hr year</a:t>
            </a:r>
            <a:r>
              <a:rPr lang="en-US" sz="1100" smtClean="0">
                <a:latin typeface="Calibri" pitchFamily="34" charset="0"/>
                <a:ea typeface="Calibri" pitchFamily="34" charset="0"/>
                <a:cs typeface="Calibri" pitchFamily="34" charset="0"/>
                <a:sym typeface="Calibri" pitchFamily="34" charset="0"/>
              </a:rPr>
              <a:t>-long course currently offered within the regular school day.</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SzPct val="125000"/>
              <a:buFont typeface="Calibri" pitchFamily="34" charset="0"/>
              <a:buChar char="•"/>
            </a:pPr>
            <a:r>
              <a:rPr lang="en-US" sz="1100" smtClean="0">
                <a:latin typeface="Calibri Bold" charset="0"/>
                <a:ea typeface="Calibri Bold" charset="0"/>
                <a:cs typeface="Calibri Bold" charset="0"/>
                <a:sym typeface="Calibri Bold" charset="0"/>
              </a:rPr>
              <a:t>This course is a perfect </a:t>
            </a:r>
            <a:r>
              <a:rPr lang="en-US" sz="1100" smtClean="0">
                <a:latin typeface="Calibri" pitchFamily="34" charset="0"/>
                <a:ea typeface="Calibri" pitchFamily="34" charset="0"/>
                <a:cs typeface="Calibri" pitchFamily="34" charset="0"/>
                <a:sym typeface="Calibri" pitchFamily="34" charset="0"/>
              </a:rPr>
              <a:t>example of STEAM – students learn both CTE and Academic standards in science, technology, engineering, arts, and math</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SzPct val="125000"/>
              <a:buFont typeface="Calibri" pitchFamily="34" charset="0"/>
              <a:buChar char="•"/>
            </a:pPr>
            <a:r>
              <a:rPr lang="en-US" sz="1100" smtClean="0">
                <a:latin typeface="Calibri Bold" charset="0"/>
                <a:ea typeface="Calibri Bold" charset="0"/>
                <a:cs typeface="Calibri Bold" charset="0"/>
                <a:sym typeface="Calibri Bold" charset="0"/>
              </a:rPr>
              <a:t>SInce this is an introductory course</a:t>
            </a:r>
            <a:r>
              <a:rPr lang="en-US" sz="1100" smtClean="0">
                <a:latin typeface="Calibri" pitchFamily="34" charset="0"/>
                <a:ea typeface="Calibri" pitchFamily="34" charset="0"/>
                <a:cs typeface="Calibri" pitchFamily="34" charset="0"/>
                <a:sym typeface="Calibri" pitchFamily="34" charset="0"/>
              </a:rPr>
              <a:t>, it was necessary to plan the students’ projects so that they would access all of the materials and technology. So we developed  a number of  Hands-on Common Projects with step by step instructions and evaluation rubrics</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T</a:t>
            </a:r>
            <a:r>
              <a:rPr lang="en-US" sz="1100" smtClean="0">
                <a:latin typeface="Calibri Bold" charset="0"/>
                <a:ea typeface="Calibri Bold" charset="0"/>
                <a:cs typeface="Calibri Bold" charset="0"/>
                <a:sym typeface="Calibri Bold" charset="0"/>
              </a:rPr>
              <a:t>hese Projects </a:t>
            </a:r>
            <a:r>
              <a:rPr lang="en-US" sz="1100" smtClean="0">
                <a:latin typeface="Calibri" pitchFamily="34" charset="0"/>
                <a:ea typeface="Calibri" pitchFamily="34" charset="0"/>
                <a:cs typeface="Calibri" pitchFamily="34" charset="0"/>
                <a:sym typeface="Calibri" pitchFamily="34" charset="0"/>
              </a:rPr>
              <a:t>involve a variety of materials, processes, equipment and technology  including: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 Sketching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 Foam sculpting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Speedforming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Vacuforming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Wood working</a:t>
            </a: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Metal bending</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Engraving</a:t>
            </a:r>
            <a:endParaRPr lang="en-US" sz="1100" smtClean="0">
              <a:latin typeface="Times New Roman" pitchFamily="18" charset="0"/>
              <a:cs typeface="Times" charset="0"/>
              <a:sym typeface="Times New Roman" pitchFamily="18" charset="0"/>
            </a:endParaRPr>
          </a:p>
          <a:p>
            <a:pPr eaLnBrk="1" hangingPunct="1">
              <a:lnSpc>
                <a:spcPct val="115000"/>
              </a:lnSpc>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Painting and finishing</a:t>
            </a:r>
          </a:p>
          <a:p>
            <a:pPr eaLnBrk="1" hangingPunct="1">
              <a:spcBef>
                <a:spcPts val="1000"/>
              </a:spcBef>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To engage our students</a:t>
            </a:r>
          </a:p>
          <a:p>
            <a:pPr eaLnBrk="1" hangingPunct="1">
              <a:lnSpc>
                <a:spcPct val="115000"/>
              </a:lnSpc>
              <a:spcBef>
                <a:spcPts val="1000"/>
              </a:spcBef>
              <a:buSzPct val="125000"/>
              <a:buFont typeface="Calibri" pitchFamily="34" charset="0"/>
              <a:buChar char="•"/>
            </a:pPr>
            <a:r>
              <a:rPr lang="en-US" sz="1100" smtClean="0">
                <a:latin typeface="Calibri Bold" charset="0"/>
                <a:ea typeface="Calibri Bold" charset="0"/>
                <a:cs typeface="Calibri Bold" charset="0"/>
                <a:sym typeface="Calibri Bold" charset="0"/>
              </a:rPr>
              <a:t>Throughout the entire c</a:t>
            </a:r>
            <a:r>
              <a:rPr lang="en-US" sz="1100" smtClean="0">
                <a:latin typeface="Calibri" pitchFamily="34" charset="0"/>
                <a:ea typeface="Calibri" pitchFamily="34" charset="0"/>
                <a:cs typeface="Calibri" pitchFamily="34" charset="0"/>
                <a:sym typeface="Calibri" pitchFamily="34" charset="0"/>
              </a:rPr>
              <a:t>ourse students are learning about and applying the Design Process</a:t>
            </a:r>
          </a:p>
          <a:p>
            <a:pPr eaLnBrk="1" hangingPunct="1">
              <a:lnSpc>
                <a:spcPct val="115000"/>
              </a:lnSpc>
              <a:spcBef>
                <a:spcPts val="1000"/>
              </a:spcBef>
            </a:pPr>
            <a:endParaRPr lang="en-US" sz="1100" smtClean="0">
              <a:latin typeface="Calibri" pitchFamily="34" charset="0"/>
              <a:ea typeface="Calibri" pitchFamily="34" charset="0"/>
              <a:cs typeface="Calibri" pitchFamily="34" charset="0"/>
              <a:sym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solidFill>
            <a:srgbClr val="FFFFFF"/>
          </a:solidFill>
          <a:ln/>
        </p:spPr>
      </p:sp>
      <p:sp>
        <p:nvSpPr>
          <p:cNvPr id="48131" name="Rectangle 2"/>
          <p:cNvSpPr>
            <a:spLocks noGrp="1" noChangeArrowheads="1"/>
          </p:cNvSpPr>
          <p:nvPr>
            <p:ph type="body" idx="1"/>
          </p:nvPr>
        </p:nvSpPr>
        <p:spPr>
          <a:noFill/>
          <a:ln/>
        </p:spPr>
        <p:txBody>
          <a:bodyPr/>
          <a:lstStyle/>
          <a:p>
            <a:pPr eaLnBrk="1" hangingPunct="1">
              <a:lnSpc>
                <a:spcPct val="115000"/>
              </a:lnSpc>
              <a:spcBef>
                <a:spcPts val="1000"/>
              </a:spcBef>
            </a:pPr>
            <a:r>
              <a:rPr lang="en-US" sz="1100" smtClean="0">
                <a:latin typeface="Calibri" pitchFamily="34" charset="0"/>
                <a:ea typeface="Calibri" pitchFamily="34" charset="0"/>
                <a:cs typeface="Calibri" pitchFamily="34" charset="0"/>
                <a:sym typeface="Calibri" pitchFamily="34" charset="0"/>
              </a:rPr>
              <a:t>When we were developing the Product Design Studio courses we consulted Industrial Designers, and several post-secondary design programs.  They all told us that our program needed to be firmly rooted in the Design Process.  This helps the student to problem-solve and develop unique solutions to design problems.  </a:t>
            </a:r>
          </a:p>
          <a:p>
            <a:pPr eaLnBrk="1" hangingPunct="1">
              <a:lnSpc>
                <a:spcPct val="115000"/>
              </a:lnSpc>
              <a:spcBef>
                <a:spcPts val="1000"/>
              </a:spcBef>
              <a:buClr>
                <a:srgbClr val="000000"/>
              </a:buClr>
              <a:buSzPct val="125000"/>
              <a:buFont typeface="Calibri" pitchFamily="34" charset="0"/>
              <a:buChar char="•"/>
            </a:pPr>
            <a:r>
              <a:rPr lang="en-US" sz="1100" smtClean="0">
                <a:latin typeface="Calibri" pitchFamily="34" charset="0"/>
                <a:ea typeface="Calibri" pitchFamily="34" charset="0"/>
                <a:cs typeface="Calibri" pitchFamily="34" charset="0"/>
                <a:sym typeface="Calibri" pitchFamily="34" charset="0"/>
              </a:rPr>
              <a:t> So what is the Design Process?</a:t>
            </a:r>
          </a:p>
          <a:p>
            <a:pPr eaLnBrk="1" hangingPunct="1">
              <a:lnSpc>
                <a:spcPct val="115000"/>
              </a:lnSpc>
              <a:spcBef>
                <a:spcPts val="1000"/>
              </a:spcBef>
              <a:buClr>
                <a:srgbClr val="000000"/>
              </a:buClr>
              <a:buSzPct val="125000"/>
              <a:buFont typeface="Calibri" pitchFamily="34" charset="0"/>
              <a:buChar char="•"/>
            </a:pPr>
            <a:r>
              <a:rPr lang="en-US" sz="1100" smtClean="0">
                <a:latin typeface="Calibri Bold" charset="0"/>
                <a:ea typeface="Calibri Bold" charset="0"/>
                <a:cs typeface="Calibri Bold" charset="0"/>
                <a:sym typeface="Calibri Bold" charset="0"/>
              </a:rPr>
              <a:t>It begins by researching a design problem and</a:t>
            </a:r>
            <a:r>
              <a:rPr lang="en-US" sz="1100" smtClean="0">
                <a:latin typeface="Calibri" pitchFamily="34" charset="0"/>
                <a:ea typeface="Calibri" pitchFamily="34" charset="0"/>
                <a:cs typeface="Calibri" pitchFamily="34" charset="0"/>
                <a:sym typeface="Calibri" pitchFamily="34" charset="0"/>
              </a:rPr>
              <a:t> documenting multiple solutions and sketches.</a:t>
            </a:r>
          </a:p>
          <a:p>
            <a:pPr eaLnBrk="1" hangingPunct="1">
              <a:lnSpc>
                <a:spcPct val="115000"/>
              </a:lnSpc>
              <a:spcBef>
                <a:spcPts val="1000"/>
              </a:spcBef>
              <a:buClr>
                <a:srgbClr val="000000"/>
              </a:buClr>
              <a:buSzPct val="125000"/>
              <a:buFont typeface="Calibri" pitchFamily="34" charset="0"/>
              <a:buChar char="•"/>
            </a:pPr>
            <a:r>
              <a:rPr lang="en-US" sz="1100" smtClean="0">
                <a:latin typeface="Calibri Bold" charset="0"/>
                <a:ea typeface="Calibri Bold" charset="0"/>
                <a:cs typeface="Calibri Bold" charset="0"/>
                <a:sym typeface="Calibri Bold" charset="0"/>
              </a:rPr>
              <a:t>Next they’ll refine their ideas</a:t>
            </a:r>
            <a:r>
              <a:rPr lang="en-US" sz="1100" smtClean="0">
                <a:latin typeface="Calibri" pitchFamily="34" charset="0"/>
                <a:ea typeface="Calibri" pitchFamily="34" charset="0"/>
                <a:cs typeface="Calibri" pitchFamily="34" charset="0"/>
                <a:sym typeface="Calibri" pitchFamily="34" charset="0"/>
              </a:rPr>
              <a:t> as they go along through peer &amp; industry critiques. </a:t>
            </a:r>
          </a:p>
          <a:p>
            <a:pPr eaLnBrk="1" hangingPunct="1">
              <a:lnSpc>
                <a:spcPct val="115000"/>
              </a:lnSpc>
              <a:spcBef>
                <a:spcPts val="1000"/>
              </a:spcBef>
              <a:buClr>
                <a:srgbClr val="000000"/>
              </a:buClr>
              <a:buSzPct val="125000"/>
              <a:buFont typeface="Calibri" pitchFamily="34" charset="0"/>
              <a:buChar char="•"/>
            </a:pPr>
            <a:r>
              <a:rPr lang="en-US" sz="1100" smtClean="0">
                <a:latin typeface="Calibri Bold" charset="0"/>
                <a:ea typeface="Calibri Bold" charset="0"/>
                <a:cs typeface="Calibri Bold" charset="0"/>
                <a:sym typeface="Calibri Bold" charset="0"/>
              </a:rPr>
              <a:t> And lastly, they fabricate a</a:t>
            </a:r>
            <a:r>
              <a:rPr lang="en-US" sz="1100" smtClean="0">
                <a:latin typeface="Calibri" pitchFamily="34" charset="0"/>
                <a:ea typeface="Calibri" pitchFamily="34" charset="0"/>
                <a:cs typeface="Calibri" pitchFamily="34" charset="0"/>
                <a:sym typeface="Calibri" pitchFamily="34" charset="0"/>
              </a:rPr>
              <a:t> final product. </a:t>
            </a:r>
          </a:p>
          <a:p>
            <a:pPr eaLnBrk="1" hangingPunct="1">
              <a:lnSpc>
                <a:spcPct val="115000"/>
              </a:lnSpc>
              <a:spcBef>
                <a:spcPts val="1000"/>
              </a:spcBef>
            </a:pPr>
            <a:endParaRPr lang="en-US" sz="1100" smtClean="0">
              <a:latin typeface="Calibri" pitchFamily="34" charset="0"/>
              <a:ea typeface="Calibri" pitchFamily="34" charset="0"/>
              <a:cs typeface="Calibri" pitchFamily="34" charset="0"/>
              <a:sym typeface="Calibri" pitchFamily="34" charset="0"/>
            </a:endParaRPr>
          </a:p>
          <a:p>
            <a:pPr eaLnBrk="1" hangingPunct="1">
              <a:lnSpc>
                <a:spcPct val="115000"/>
              </a:lnSpc>
              <a:spcBef>
                <a:spcPts val="1000"/>
              </a:spcBef>
            </a:pPr>
            <a:endParaRPr lang="en-US" sz="1100" smtClean="0">
              <a:latin typeface="Calibri" pitchFamily="34" charset="0"/>
              <a:ea typeface="Calibri" pitchFamily="34" charset="0"/>
              <a:cs typeface="Calibri" pitchFamily="34" charset="0"/>
              <a:sym typeface="Calibri" pitchFamily="34" charset="0"/>
            </a:endParaRPr>
          </a:p>
          <a:p>
            <a:pPr eaLnBrk="1" hangingPunct="1">
              <a:lnSpc>
                <a:spcPct val="115000"/>
              </a:lnSpc>
              <a:spcBef>
                <a:spcPts val="1000"/>
              </a:spcBef>
            </a:pPr>
            <a:endParaRPr lang="en-US" smtClean="0">
              <a:latin typeface="Helvetica" charset="0"/>
              <a:cs typeface="Helvetica" charset="0"/>
              <a:sym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29820B8-6BAA-4756-95D2-CDDCC3066EB2}"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BF44E58-5C27-4772-8936-C9205ED258B2}"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62508BE-E693-4169-9BD5-D12A9DC90477}" type="slidenum">
              <a:rPr lang="en-US"/>
              <a:pPr>
                <a:defRPr/>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079500"/>
            <a:ext cx="2943225"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27A9C4C-4207-4841-BBBB-AC9F17E2B6CF}"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079500"/>
            <a:ext cx="2943225"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179EA2F-5E96-43FE-BED2-B1C0B90C5B63}" type="slidenum">
              <a:rPr lang="en-US"/>
              <a:pPr>
                <a:defRPr/>
              </a:pPr>
              <a:t>‹#›</a:t>
            </a:fld>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AD5D7B3-1F24-49A3-9E05-9F7D23C321C1}" type="slidenum">
              <a:rPr lang="en-US"/>
              <a:pPr>
                <a:defRPr/>
              </a:pPr>
              <a:t>‹#›</a:t>
            </a:fld>
            <a:endParaRPr 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FE9C425-7C01-442E-8FBA-C553471DE234}" type="slidenum">
              <a:rPr lang="en-US"/>
              <a:pPr>
                <a:defRPr/>
              </a:pPr>
              <a:t>‹#›</a:t>
            </a:fld>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255206D-15F8-4F5F-B5E9-79EAEDE058DB}" type="slidenum">
              <a:rPr lang="en-US"/>
              <a:pPr>
                <a:defRPr/>
              </a:pPr>
              <a:t>‹#›</a:t>
            </a:fld>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342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DACDDFA-928F-4010-A855-5DA124283334}" type="slidenum">
              <a:rPr lang="en-US"/>
              <a:pPr>
                <a:defRPr/>
              </a:pPr>
              <a:t>‹#›</a:t>
            </a:fld>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66C0AA3E-F995-41A4-85E2-85EF8E26430E}" type="slidenum">
              <a:rPr lang="en-US"/>
              <a:pPr>
                <a:defRPr/>
              </a:pPr>
              <a:t>‹#›</a:t>
            </a:fld>
            <a:endParaRPr lang="en-US"/>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C8CCFE3-0BC4-4B6B-85A7-7AEEC688CB4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757B940-4455-4C31-9F74-68F682EEBE4F}"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775355D-C1EC-4FAD-BC59-674147308C7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D180563-F1D7-4C95-95F8-9CC17E059930}"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37656CD-5297-421B-84D7-B5DFF79ED6D6}"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10497B8-84A7-4106-AE9E-406A62870D79}"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010A741-2CCE-4E5B-8170-F636689840A9}"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F14D67E-CEE7-4E1A-9D8B-C103C6266400}"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240E8F7-E7BD-4C72-AF95-8084C9C350A1}"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8906EF0-EBD2-41AE-8252-A3157ABA5BED}"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9D436DB6-6BAF-4899-A706-30D9F6E314FB}"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6E5A0B6-E1F7-4F54-A6FF-334831ECF8C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42BD8A4-D5E5-4F42-A847-D3626CAD727F}"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3C46672-5DB0-41AB-A4E7-6038452855D7}"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36B1ADD-16E0-4A64-9004-ECEE75C9B755}"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3E963A5-3990-4EBC-A58D-2197F1C53538}"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B394672-9349-4BFE-9973-2A214B69A777}"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384BCC7-EFE8-47A3-8896-6E695ABB1DEF}"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4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E73791B-50EE-4465-B13F-72C2EFA8982B}"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41EC8F77-4398-460A-8DDB-3F0C97DA5988}"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3975F3F-5168-493F-851E-65E3668995F9}"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155700"/>
            <a:ext cx="1841500" cy="317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155700"/>
            <a:ext cx="5372100" cy="317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D383EE8-620B-4F6E-A051-0BD036875EEC}"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31A4F39-B8F3-4099-B85F-C6DB6797B8EB}"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2400" cy="1470025"/>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5500" y="6467475"/>
            <a:ext cx="241300"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Gill Sans MT" charset="0"/>
                <a:ea typeface="Gill Sans MT" charset="0"/>
                <a:cs typeface="Gill Sans MT" charset="0"/>
                <a:sym typeface="Gill Sans MT" charset="0"/>
              </a:defRPr>
            </a:lvl1pPr>
          </a:lstStyle>
          <a:p>
            <a:pPr>
              <a:defRPr/>
            </a:pPr>
            <a:fld id="{7EE29823-76BD-466E-8D87-F7C8469A2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Calibri" pitchFamily="34" charset="0"/>
        </a:defRPr>
      </a:lvl1pPr>
      <a:lvl2pPr marL="419100" indent="38100" algn="ctr" rtl="0" eaLnBrk="0" fontAlgn="base" hangingPunct="0">
        <a:spcBef>
          <a:spcPts val="700"/>
        </a:spcBef>
        <a:spcAft>
          <a:spcPct val="0"/>
        </a:spcAft>
        <a:defRPr sz="2800">
          <a:solidFill>
            <a:srgbClr val="878787"/>
          </a:solidFill>
          <a:latin typeface="+mn-lt"/>
          <a:ea typeface="+mn-ea"/>
          <a:cs typeface="+mn-cs"/>
          <a:sym typeface="Calibri" pitchFamily="34" charset="0"/>
        </a:defRPr>
      </a:lvl2pPr>
      <a:lvl3pPr marL="876300" indent="38100" algn="ctr" rtl="0" eaLnBrk="0" fontAlgn="base" hangingPunct="0">
        <a:spcBef>
          <a:spcPts val="600"/>
        </a:spcBef>
        <a:spcAft>
          <a:spcPct val="0"/>
        </a:spcAft>
        <a:defRPr sz="2400">
          <a:solidFill>
            <a:srgbClr val="878787"/>
          </a:solidFill>
          <a:latin typeface="+mn-lt"/>
          <a:ea typeface="+mn-ea"/>
          <a:cs typeface="+mn-cs"/>
          <a:sym typeface="Calibri" pitchFamily="34" charset="0"/>
        </a:defRPr>
      </a:lvl3pPr>
      <a:lvl4pPr marL="13335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4pPr>
      <a:lvl5pPr marL="17907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44500" y="3454400"/>
            <a:ext cx="4127500" cy="23241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43" name="Rectangle 2"/>
          <p:cNvSpPr>
            <a:spLocks noGrp="1" noChangeArrowheads="1"/>
          </p:cNvSpPr>
          <p:nvPr>
            <p:ph type="title"/>
          </p:nvPr>
        </p:nvSpPr>
        <p:spPr bwMode="auto">
          <a:xfrm>
            <a:off x="444500" y="1079500"/>
            <a:ext cx="4127500" cy="23241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eaLnBrk="0" fontAlgn="base" hangingPunct="0">
        <a:spcBef>
          <a:spcPct val="0"/>
        </a:spcBef>
        <a:spcAft>
          <a:spcPct val="0"/>
        </a:spcAft>
        <a:defRPr sz="4800">
          <a:solidFill>
            <a:schemeClr val="tx1"/>
          </a:solidFill>
          <a:latin typeface="+mj-lt"/>
          <a:ea typeface="+mj-ea"/>
          <a:cs typeface="+mj-cs"/>
          <a:sym typeface="Gill Sans" charset="0"/>
        </a:defRPr>
      </a:lvl1pPr>
      <a:lvl2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444500" y="3454400"/>
            <a:ext cx="4127500" cy="23241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1267" name="Rectangle 2"/>
          <p:cNvSpPr>
            <a:spLocks noGrp="1" noChangeArrowheads="1"/>
          </p:cNvSpPr>
          <p:nvPr>
            <p:ph type="title"/>
          </p:nvPr>
        </p:nvSpPr>
        <p:spPr bwMode="auto">
          <a:xfrm>
            <a:off x="444500" y="1079500"/>
            <a:ext cx="4127500" cy="23241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eaLnBrk="0" fontAlgn="base" hangingPunct="0">
        <a:spcBef>
          <a:spcPct val="0"/>
        </a:spcBef>
        <a:spcAft>
          <a:spcPct val="0"/>
        </a:spcAft>
        <a:defRPr sz="4800">
          <a:solidFill>
            <a:schemeClr val="tx1"/>
          </a:solidFill>
          <a:latin typeface="+mj-lt"/>
          <a:ea typeface="+mj-ea"/>
          <a:cs typeface="+mj-cs"/>
          <a:sym typeface="Gill Sans" charset="0"/>
        </a:defRPr>
      </a:lvl1pPr>
      <a:lvl2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
        <p:nvSpPr>
          <p:cNvPr id="13315" name="Rectangle 2"/>
          <p:cNvSpPr>
            <a:spLocks noGrp="1" noChangeArrowheads="1"/>
          </p:cNvSpPr>
          <p:nvPr>
            <p:ph type="body" idx="1"/>
          </p:nvPr>
        </p:nvSpPr>
        <p:spPr bwMode="auto">
          <a:xfrm>
            <a:off x="889000" y="1943100"/>
            <a:ext cx="3543300" cy="40259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
        <p:nvSpPr>
          <p:cNvPr id="14339" name="Rectangle 2"/>
          <p:cNvSpPr>
            <a:spLocks noGrp="1" noChangeArrowheads="1"/>
          </p:cNvSpPr>
          <p:nvPr>
            <p:ph type="body" idx="1"/>
          </p:nvPr>
        </p:nvSpPr>
        <p:spPr bwMode="auto">
          <a:xfrm>
            <a:off x="889000" y="1943100"/>
            <a:ext cx="7366000" cy="4025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
        <p:nvSpPr>
          <p:cNvPr id="15363" name="Rectangle 2"/>
          <p:cNvSpPr>
            <a:spLocks noGrp="1" noChangeArrowheads="1"/>
          </p:cNvSpPr>
          <p:nvPr>
            <p:ph type="body" idx="1"/>
          </p:nvPr>
        </p:nvSpPr>
        <p:spPr bwMode="auto">
          <a:xfrm>
            <a:off x="5461000" y="1943100"/>
            <a:ext cx="2794000" cy="40259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889000" y="1943100"/>
            <a:ext cx="3543300" cy="40259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6387" name="Rectangle 2"/>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9600" cy="1143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2051" name="Rectangle 2"/>
          <p:cNvSpPr>
            <a:spLocks noGrp="1" noChangeArrowheads="1"/>
          </p:cNvSpPr>
          <p:nvPr>
            <p:ph type="body" idx="1"/>
          </p:nvPr>
        </p:nvSpPr>
        <p:spPr bwMode="auto">
          <a:xfrm>
            <a:off x="457200" y="1598613"/>
            <a:ext cx="8229600" cy="452755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5500" y="6467475"/>
            <a:ext cx="241300"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Gill Sans MT" charset="0"/>
                <a:ea typeface="Gill Sans MT" charset="0"/>
                <a:cs typeface="Gill Sans MT" charset="0"/>
                <a:sym typeface="Gill Sans MT" charset="0"/>
              </a:defRPr>
            </a:lvl1pPr>
          </a:lstStyle>
          <a:p>
            <a:pPr>
              <a:defRPr/>
            </a:pPr>
            <a:fld id="{D9EA2C4D-7783-4C78-8417-F0D13244C5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9600" cy="1143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3075" name="Rectangle 2"/>
          <p:cNvSpPr>
            <a:spLocks noGrp="1" noChangeArrowheads="1"/>
          </p:cNvSpPr>
          <p:nvPr>
            <p:ph type="body" idx="1"/>
          </p:nvPr>
        </p:nvSpPr>
        <p:spPr bwMode="auto">
          <a:xfrm>
            <a:off x="457200" y="1598613"/>
            <a:ext cx="8229600" cy="452755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5500" y="6467475"/>
            <a:ext cx="241300"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Gill Sans MT" charset="0"/>
                <a:ea typeface="Gill Sans MT" charset="0"/>
                <a:cs typeface="Gill Sans MT" charset="0"/>
                <a:sym typeface="Gill Sans MT" charset="0"/>
              </a:defRPr>
            </a:lvl1pPr>
          </a:lstStyle>
          <a:p>
            <a:pPr>
              <a:defRPr/>
            </a:pPr>
            <a:fld id="{20D4FB96-68A5-4913-8295-583AA8CAC0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889000" y="889000"/>
            <a:ext cx="7366000" cy="5080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eaLnBrk="0" fontAlgn="base" hangingPunct="0">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eaLnBrk="0" fontAlgn="base" hangingPunct="0">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eaLnBrk="0" fontAlgn="base" hangingPunct="0">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eaLnBrk="0" fontAlgn="base" hangingPunct="0">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889000" y="177800"/>
            <a:ext cx="736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
        <p:nvSpPr>
          <p:cNvPr id="5123" name="Rectangle 2"/>
          <p:cNvSpPr>
            <a:spLocks noGrp="1" noChangeArrowheads="1"/>
          </p:cNvSpPr>
          <p:nvPr>
            <p:ph type="body" idx="1"/>
          </p:nvPr>
        </p:nvSpPr>
        <p:spPr bwMode="auto">
          <a:xfrm>
            <a:off x="889000" y="1943100"/>
            <a:ext cx="7366000" cy="40259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889000" y="2095500"/>
            <a:ext cx="7366000" cy="2679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889000" y="1155700"/>
            <a:ext cx="7366000" cy="23241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 Sans" charset="0"/>
              </a:rPr>
              <a:t>Click to edit Master title style</a:t>
            </a:r>
          </a:p>
        </p:txBody>
      </p:sp>
      <p:sp>
        <p:nvSpPr>
          <p:cNvPr id="7171" name="Rectangle 2"/>
          <p:cNvSpPr>
            <a:spLocks noGrp="1" noChangeArrowheads="1"/>
          </p:cNvSpPr>
          <p:nvPr>
            <p:ph type="body" idx="1"/>
          </p:nvPr>
        </p:nvSpPr>
        <p:spPr bwMode="auto">
          <a:xfrm>
            <a:off x="889000" y="3530600"/>
            <a:ext cx="7366000" cy="8001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889000" y="5181600"/>
            <a:ext cx="7366000" cy="1206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889000" y="5181600"/>
            <a:ext cx="7366000" cy="1206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mailto:JJohnson-Sharp@ocde.us"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hyperlink" Target="mailto:JGaudreau@ocde.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ideo" Target="file:///\\CCROP-W2K3-SERV\Shared\_GRANTS\GreenSTEM%20II%20-%20DREAM\EDUCATING%20FOR%20CAREERS%20PRESENTATION\DesignFinal.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17411"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FA09A497-9013-4953-A260-89EDCF434FB2}"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17412" name="Rectangle 3"/>
          <p:cNvSpPr>
            <a:spLocks noGrp="1" noChangeArrowheads="1"/>
          </p:cNvSpPr>
          <p:nvPr>
            <p:ph type="title"/>
          </p:nvPr>
        </p:nvSpPr>
        <p:spPr/>
        <p:txBody>
          <a:bodyPr/>
          <a:lstStyle/>
          <a:p>
            <a:pPr eaLnBrk="1" hangingPunct="1"/>
            <a:r>
              <a:rPr lang="en-US" sz="3200" smtClean="0">
                <a:latin typeface="Calibri Bold" charset="0"/>
                <a:ea typeface="Calibri Bold" charset="0"/>
                <a:cs typeface="Calibri Bold" charset="0"/>
                <a:sym typeface="Calibri Bold" charset="0"/>
              </a:rPr>
              <a:t>PRODUCT DESIGN – </a:t>
            </a:r>
            <a:r>
              <a:rPr lang="en-US" sz="3200" smtClean="0">
                <a:latin typeface="Calibri Bold" charset="0"/>
                <a:ea typeface="ヒラギノ角ゴ ProN W6" charset="0"/>
                <a:cs typeface="ヒラギノ角ゴ ProN W6" charset="0"/>
                <a:sym typeface="Calibri Bold" charset="0"/>
              </a:rPr>
              <a:t/>
            </a:r>
            <a:br>
              <a:rPr lang="en-US" sz="3200" smtClean="0">
                <a:latin typeface="Calibri Bold" charset="0"/>
                <a:ea typeface="ヒラギノ角ゴ ProN W6" charset="0"/>
                <a:cs typeface="ヒラギノ角ゴ ProN W6" charset="0"/>
                <a:sym typeface="Calibri Bold" charset="0"/>
              </a:rPr>
            </a:br>
            <a:r>
              <a:rPr lang="en-US" sz="3200" smtClean="0">
                <a:latin typeface="Calibri Bold" charset="0"/>
                <a:ea typeface="Calibri Bold" charset="0"/>
                <a:cs typeface="Calibri Bold" charset="0"/>
                <a:sym typeface="Calibri Bold" charset="0"/>
              </a:rPr>
              <a:t>CONCEPTUALIZING THE FUTURE</a:t>
            </a:r>
            <a:endParaRPr lang="en-US" sz="3200" smtClean="0">
              <a:latin typeface="Calibri Bold" charset="0"/>
              <a:ea typeface="ヒラギノ角ゴ ProN W6" charset="0"/>
              <a:cs typeface="ヒラギノ角ゴ ProN W6" charset="0"/>
              <a:sym typeface="Calibri Bold" charset="0"/>
            </a:endParaRPr>
          </a:p>
        </p:txBody>
      </p:sp>
      <p:sp>
        <p:nvSpPr>
          <p:cNvPr id="17413" name="Rectangle 4"/>
          <p:cNvSpPr>
            <a:spLocks noGrp="1" noChangeArrowheads="1"/>
          </p:cNvSpPr>
          <p:nvPr>
            <p:ph type="body" idx="1"/>
          </p:nvPr>
        </p:nvSpPr>
        <p:spPr>
          <a:xfrm>
            <a:off x="2527300" y="4775200"/>
            <a:ext cx="6400800" cy="1752600"/>
          </a:xfrm>
        </p:spPr>
        <p:txBody>
          <a:bodyPr/>
          <a:lstStyle/>
          <a:p>
            <a:pPr marL="0" indent="0" eaLnBrk="1" hangingPunct="1">
              <a:lnSpc>
                <a:spcPct val="80000"/>
              </a:lnSpc>
            </a:pPr>
            <a:r>
              <a:rPr lang="en-US" sz="2700" smtClean="0">
                <a:solidFill>
                  <a:srgbClr val="343434"/>
                </a:solidFill>
                <a:latin typeface="Calibri Bold" charset="0"/>
                <a:ea typeface="Calibri Bold" charset="0"/>
                <a:cs typeface="Calibri Bold" charset="0"/>
                <a:sym typeface="Calibri Bold" charset="0"/>
              </a:rPr>
              <a:t>Presented by:</a:t>
            </a:r>
            <a:endParaRPr lang="en-US" sz="2700" smtClean="0">
              <a:solidFill>
                <a:srgbClr val="343434"/>
              </a:solidFill>
              <a:latin typeface="Calibri Bold" charset="0"/>
              <a:ea typeface="ヒラギノ角ゴ ProN W6" charset="0"/>
              <a:cs typeface="ヒラギノ角ゴ ProN W6" charset="0"/>
              <a:sym typeface="Calibri Bold" charset="0"/>
            </a:endParaRPr>
          </a:p>
          <a:p>
            <a:pPr marL="0" indent="0" eaLnBrk="1" hangingPunct="1">
              <a:lnSpc>
                <a:spcPct val="80000"/>
              </a:lnSpc>
            </a:pPr>
            <a:r>
              <a:rPr lang="en-US" sz="2700" smtClean="0">
                <a:solidFill>
                  <a:srgbClr val="343434"/>
                </a:solidFill>
                <a:latin typeface="Calibri Bold" charset="0"/>
                <a:ea typeface="Calibri Bold" charset="0"/>
                <a:cs typeface="Calibri Bold" charset="0"/>
                <a:sym typeface="Calibri Bold" charset="0"/>
              </a:rPr>
              <a:t>Jillian Johnson-Sharp</a:t>
            </a:r>
            <a:endParaRPr lang="en-US" sz="2700" smtClean="0">
              <a:solidFill>
                <a:srgbClr val="343434"/>
              </a:solidFill>
              <a:latin typeface="Calibri Bold" charset="0"/>
              <a:ea typeface="ヒラギノ角ゴ ProN W6" charset="0"/>
              <a:cs typeface="ヒラギノ角ゴ ProN W6" charset="0"/>
              <a:sym typeface="Calibri Bold" charset="0"/>
            </a:endParaRPr>
          </a:p>
          <a:p>
            <a:pPr marL="0" indent="0" eaLnBrk="1" hangingPunct="1">
              <a:lnSpc>
                <a:spcPct val="80000"/>
              </a:lnSpc>
            </a:pPr>
            <a:r>
              <a:rPr lang="en-US" sz="2700" smtClean="0">
                <a:solidFill>
                  <a:srgbClr val="343434"/>
                </a:solidFill>
                <a:latin typeface="Calibri Bold" charset="0"/>
                <a:ea typeface="Calibri Bold" charset="0"/>
                <a:cs typeface="Calibri Bold" charset="0"/>
                <a:sym typeface="Calibri Bold" charset="0"/>
              </a:rPr>
              <a:t>Jean Gaudreau</a:t>
            </a:r>
            <a:endParaRPr lang="en-US" sz="2700" smtClean="0">
              <a:solidFill>
                <a:srgbClr val="343434"/>
              </a:solidFill>
              <a:latin typeface="Calibri Bold" charset="0"/>
              <a:ea typeface="ヒラギノ角ゴ ProN W6" charset="0"/>
              <a:cs typeface="ヒラギノ角ゴ ProN W6" charset="0"/>
              <a:sym typeface="Calibri Bold" charset="0"/>
            </a:endParaRPr>
          </a:p>
          <a:p>
            <a:pPr marL="0" indent="0" eaLnBrk="1" hangingPunct="1">
              <a:lnSpc>
                <a:spcPct val="80000"/>
              </a:lnSpc>
            </a:pPr>
            <a:r>
              <a:rPr lang="en-US" sz="2700" smtClean="0">
                <a:solidFill>
                  <a:srgbClr val="343434"/>
                </a:solidFill>
                <a:latin typeface="Calibri Bold" charset="0"/>
                <a:ea typeface="Calibri Bold" charset="0"/>
                <a:cs typeface="Calibri Bold" charset="0"/>
                <a:sym typeface="Calibri Bold" charset="0"/>
              </a:rPr>
              <a:t>Cesar Villalobos</a:t>
            </a:r>
            <a:endParaRPr lang="en-US" sz="2700" smtClean="0">
              <a:solidFill>
                <a:srgbClr val="343434"/>
              </a:solidFill>
              <a:latin typeface="Calibri Bold" charset="0"/>
              <a:ea typeface="ヒラギノ角ゴ ProN W6" charset="0"/>
              <a:cs typeface="ヒラギノ角ゴ ProN W6" charset="0"/>
              <a:sym typeface="Calibri Bold"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6627"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8DCC264B-6196-49BD-B074-DAF37023A8C8}"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10</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6628" name="Rectangle 3"/>
          <p:cNvSpPr>
            <a:spLocks noGrp="1" noChangeArrowheads="1"/>
          </p:cNvSpPr>
          <p:nvPr>
            <p:ph type="title"/>
          </p:nvPr>
        </p:nvSpPr>
        <p:spPr>
          <a:xfrm>
            <a:off x="457200" y="58738"/>
            <a:ext cx="8229600" cy="1143000"/>
          </a:xfrm>
        </p:spPr>
        <p:txBody>
          <a:bodyPr/>
          <a:lstStyle/>
          <a:p>
            <a:pPr eaLnBrk="1" hangingPunct="1"/>
            <a:r>
              <a:rPr lang="en-US" dirty="0" smtClean="0"/>
              <a:t>DESIGN PROCESS</a:t>
            </a:r>
          </a:p>
        </p:txBody>
      </p:sp>
      <p:graphicFrame>
        <p:nvGraphicFramePr>
          <p:cNvPr id="10" name="Diagram 9"/>
          <p:cNvGraphicFramePr/>
          <p:nvPr/>
        </p:nvGraphicFramePr>
        <p:xfrm>
          <a:off x="1371600" y="1447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graphicEl>
                                              <a:dgm id="{10872205-28BB-44A6-9257-9C83006A8CDB}"/>
                                            </p:graphicEl>
                                          </p:spTgt>
                                        </p:tgtEl>
                                        <p:attrNameLst>
                                          <p:attrName>style.visibility</p:attrName>
                                        </p:attrNameLst>
                                      </p:cBhvr>
                                      <p:to>
                                        <p:strVal val="visible"/>
                                      </p:to>
                                    </p:set>
                                    <p:anim calcmode="lin" valueType="num">
                                      <p:cBhvr>
                                        <p:cTn id="7" dur="1000" fill="hold"/>
                                        <p:tgtEl>
                                          <p:spTgt spid="10">
                                            <p:graphicEl>
                                              <a:dgm id="{10872205-28BB-44A6-9257-9C83006A8CDB}"/>
                                            </p:graphicEl>
                                          </p:spTgt>
                                        </p:tgtEl>
                                        <p:attrNameLst>
                                          <p:attrName>ppt_w</p:attrName>
                                        </p:attrNameLst>
                                      </p:cBhvr>
                                      <p:tavLst>
                                        <p:tav tm="0">
                                          <p:val>
                                            <p:strVal val="#ppt_w+.3"/>
                                          </p:val>
                                        </p:tav>
                                        <p:tav tm="100000">
                                          <p:val>
                                            <p:strVal val="#ppt_w"/>
                                          </p:val>
                                        </p:tav>
                                      </p:tavLst>
                                    </p:anim>
                                    <p:anim calcmode="lin" valueType="num">
                                      <p:cBhvr>
                                        <p:cTn id="8" dur="1000" fill="hold"/>
                                        <p:tgtEl>
                                          <p:spTgt spid="10">
                                            <p:graphicEl>
                                              <a:dgm id="{10872205-28BB-44A6-9257-9C83006A8CDB}"/>
                                            </p:graphicEl>
                                          </p:spTgt>
                                        </p:tgtEl>
                                        <p:attrNameLst>
                                          <p:attrName>ppt_h</p:attrName>
                                        </p:attrNameLst>
                                      </p:cBhvr>
                                      <p:tavLst>
                                        <p:tav tm="0">
                                          <p:val>
                                            <p:strVal val="#ppt_h"/>
                                          </p:val>
                                        </p:tav>
                                        <p:tav tm="100000">
                                          <p:val>
                                            <p:strVal val="#ppt_h"/>
                                          </p:val>
                                        </p:tav>
                                      </p:tavLst>
                                    </p:anim>
                                    <p:animEffect transition="in" filter="fade">
                                      <p:cBhvr>
                                        <p:cTn id="9" dur="1000"/>
                                        <p:tgtEl>
                                          <p:spTgt spid="10">
                                            <p:graphicEl>
                                              <a:dgm id="{10872205-28BB-44A6-9257-9C83006A8CD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graphicEl>
                                              <a:dgm id="{3C066E3A-372E-4A9B-818A-04D98C7497EF}"/>
                                            </p:graphicEl>
                                          </p:spTgt>
                                        </p:tgtEl>
                                        <p:attrNameLst>
                                          <p:attrName>style.visibility</p:attrName>
                                        </p:attrNameLst>
                                      </p:cBhvr>
                                      <p:to>
                                        <p:strVal val="visible"/>
                                      </p:to>
                                    </p:set>
                                    <p:anim calcmode="lin" valueType="num">
                                      <p:cBhvr>
                                        <p:cTn id="14" dur="1000" fill="hold"/>
                                        <p:tgtEl>
                                          <p:spTgt spid="10">
                                            <p:graphicEl>
                                              <a:dgm id="{3C066E3A-372E-4A9B-818A-04D98C7497EF}"/>
                                            </p:graphicEl>
                                          </p:spTgt>
                                        </p:tgtEl>
                                        <p:attrNameLst>
                                          <p:attrName>ppt_w</p:attrName>
                                        </p:attrNameLst>
                                      </p:cBhvr>
                                      <p:tavLst>
                                        <p:tav tm="0">
                                          <p:val>
                                            <p:strVal val="#ppt_w+.3"/>
                                          </p:val>
                                        </p:tav>
                                        <p:tav tm="100000">
                                          <p:val>
                                            <p:strVal val="#ppt_w"/>
                                          </p:val>
                                        </p:tav>
                                      </p:tavLst>
                                    </p:anim>
                                    <p:anim calcmode="lin" valueType="num">
                                      <p:cBhvr>
                                        <p:cTn id="15" dur="1000" fill="hold"/>
                                        <p:tgtEl>
                                          <p:spTgt spid="10">
                                            <p:graphicEl>
                                              <a:dgm id="{3C066E3A-372E-4A9B-818A-04D98C7497EF}"/>
                                            </p:graphicEl>
                                          </p:spTgt>
                                        </p:tgtEl>
                                        <p:attrNameLst>
                                          <p:attrName>ppt_h</p:attrName>
                                        </p:attrNameLst>
                                      </p:cBhvr>
                                      <p:tavLst>
                                        <p:tav tm="0">
                                          <p:val>
                                            <p:strVal val="#ppt_h"/>
                                          </p:val>
                                        </p:tav>
                                        <p:tav tm="100000">
                                          <p:val>
                                            <p:strVal val="#ppt_h"/>
                                          </p:val>
                                        </p:tav>
                                      </p:tavLst>
                                    </p:anim>
                                    <p:animEffect transition="in" filter="fade">
                                      <p:cBhvr>
                                        <p:cTn id="16" dur="1000"/>
                                        <p:tgtEl>
                                          <p:spTgt spid="10">
                                            <p:graphicEl>
                                              <a:dgm id="{3C066E3A-372E-4A9B-818A-04D98C7497EF}"/>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
                                            <p:graphicEl>
                                              <a:dgm id="{FD1B1F1D-F442-4264-8383-0F6459DDB012}"/>
                                            </p:graphicEl>
                                          </p:spTgt>
                                        </p:tgtEl>
                                        <p:attrNameLst>
                                          <p:attrName>style.visibility</p:attrName>
                                        </p:attrNameLst>
                                      </p:cBhvr>
                                      <p:to>
                                        <p:strVal val="visible"/>
                                      </p:to>
                                    </p:set>
                                    <p:anim calcmode="lin" valueType="num">
                                      <p:cBhvr>
                                        <p:cTn id="19" dur="1000" fill="hold"/>
                                        <p:tgtEl>
                                          <p:spTgt spid="10">
                                            <p:graphicEl>
                                              <a:dgm id="{FD1B1F1D-F442-4264-8383-0F6459DDB012}"/>
                                            </p:graphicEl>
                                          </p:spTgt>
                                        </p:tgtEl>
                                        <p:attrNameLst>
                                          <p:attrName>ppt_w</p:attrName>
                                        </p:attrNameLst>
                                      </p:cBhvr>
                                      <p:tavLst>
                                        <p:tav tm="0">
                                          <p:val>
                                            <p:strVal val="#ppt_w+.3"/>
                                          </p:val>
                                        </p:tav>
                                        <p:tav tm="100000">
                                          <p:val>
                                            <p:strVal val="#ppt_w"/>
                                          </p:val>
                                        </p:tav>
                                      </p:tavLst>
                                    </p:anim>
                                    <p:anim calcmode="lin" valueType="num">
                                      <p:cBhvr>
                                        <p:cTn id="20" dur="1000" fill="hold"/>
                                        <p:tgtEl>
                                          <p:spTgt spid="10">
                                            <p:graphicEl>
                                              <a:dgm id="{FD1B1F1D-F442-4264-8383-0F6459DDB012}"/>
                                            </p:graphicEl>
                                          </p:spTgt>
                                        </p:tgtEl>
                                        <p:attrNameLst>
                                          <p:attrName>ppt_h</p:attrName>
                                        </p:attrNameLst>
                                      </p:cBhvr>
                                      <p:tavLst>
                                        <p:tav tm="0">
                                          <p:val>
                                            <p:strVal val="#ppt_h"/>
                                          </p:val>
                                        </p:tav>
                                        <p:tav tm="100000">
                                          <p:val>
                                            <p:strVal val="#ppt_h"/>
                                          </p:val>
                                        </p:tav>
                                      </p:tavLst>
                                    </p:anim>
                                    <p:animEffect transition="in" filter="fade">
                                      <p:cBhvr>
                                        <p:cTn id="21" dur="1000"/>
                                        <p:tgtEl>
                                          <p:spTgt spid="10">
                                            <p:graphicEl>
                                              <a:dgm id="{FD1B1F1D-F442-4264-8383-0F6459DDB01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
                                            <p:graphicEl>
                                              <a:dgm id="{1595CC43-0DB8-497F-AABE-FDA8EFDA4ACB}"/>
                                            </p:graphicEl>
                                          </p:spTgt>
                                        </p:tgtEl>
                                        <p:attrNameLst>
                                          <p:attrName>style.visibility</p:attrName>
                                        </p:attrNameLst>
                                      </p:cBhvr>
                                      <p:to>
                                        <p:strVal val="visible"/>
                                      </p:to>
                                    </p:set>
                                    <p:anim calcmode="lin" valueType="num">
                                      <p:cBhvr>
                                        <p:cTn id="26" dur="1000" fill="hold"/>
                                        <p:tgtEl>
                                          <p:spTgt spid="10">
                                            <p:graphicEl>
                                              <a:dgm id="{1595CC43-0DB8-497F-AABE-FDA8EFDA4ACB}"/>
                                            </p:graphicEl>
                                          </p:spTgt>
                                        </p:tgtEl>
                                        <p:attrNameLst>
                                          <p:attrName>ppt_w</p:attrName>
                                        </p:attrNameLst>
                                      </p:cBhvr>
                                      <p:tavLst>
                                        <p:tav tm="0">
                                          <p:val>
                                            <p:strVal val="#ppt_w+.3"/>
                                          </p:val>
                                        </p:tav>
                                        <p:tav tm="100000">
                                          <p:val>
                                            <p:strVal val="#ppt_w"/>
                                          </p:val>
                                        </p:tav>
                                      </p:tavLst>
                                    </p:anim>
                                    <p:anim calcmode="lin" valueType="num">
                                      <p:cBhvr>
                                        <p:cTn id="27" dur="1000" fill="hold"/>
                                        <p:tgtEl>
                                          <p:spTgt spid="10">
                                            <p:graphicEl>
                                              <a:dgm id="{1595CC43-0DB8-497F-AABE-FDA8EFDA4ACB}"/>
                                            </p:graphicEl>
                                          </p:spTgt>
                                        </p:tgtEl>
                                        <p:attrNameLst>
                                          <p:attrName>ppt_h</p:attrName>
                                        </p:attrNameLst>
                                      </p:cBhvr>
                                      <p:tavLst>
                                        <p:tav tm="0">
                                          <p:val>
                                            <p:strVal val="#ppt_h"/>
                                          </p:val>
                                        </p:tav>
                                        <p:tav tm="100000">
                                          <p:val>
                                            <p:strVal val="#ppt_h"/>
                                          </p:val>
                                        </p:tav>
                                      </p:tavLst>
                                    </p:anim>
                                    <p:animEffect transition="in" filter="fade">
                                      <p:cBhvr>
                                        <p:cTn id="28" dur="1000"/>
                                        <p:tgtEl>
                                          <p:spTgt spid="10">
                                            <p:graphicEl>
                                              <a:dgm id="{1595CC43-0DB8-497F-AABE-FDA8EFDA4ACB}"/>
                                            </p:graphic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0">
                                            <p:graphicEl>
                                              <a:dgm id="{62D51F0E-B9C3-4EA6-AF86-049CBBEAD26C}"/>
                                            </p:graphicEl>
                                          </p:spTgt>
                                        </p:tgtEl>
                                        <p:attrNameLst>
                                          <p:attrName>style.visibility</p:attrName>
                                        </p:attrNameLst>
                                      </p:cBhvr>
                                      <p:to>
                                        <p:strVal val="visible"/>
                                      </p:to>
                                    </p:set>
                                    <p:anim calcmode="lin" valueType="num">
                                      <p:cBhvr>
                                        <p:cTn id="31" dur="1000" fill="hold"/>
                                        <p:tgtEl>
                                          <p:spTgt spid="10">
                                            <p:graphicEl>
                                              <a:dgm id="{62D51F0E-B9C3-4EA6-AF86-049CBBEAD26C}"/>
                                            </p:graphicEl>
                                          </p:spTgt>
                                        </p:tgtEl>
                                        <p:attrNameLst>
                                          <p:attrName>ppt_w</p:attrName>
                                        </p:attrNameLst>
                                      </p:cBhvr>
                                      <p:tavLst>
                                        <p:tav tm="0">
                                          <p:val>
                                            <p:strVal val="#ppt_w+.3"/>
                                          </p:val>
                                        </p:tav>
                                        <p:tav tm="100000">
                                          <p:val>
                                            <p:strVal val="#ppt_w"/>
                                          </p:val>
                                        </p:tav>
                                      </p:tavLst>
                                    </p:anim>
                                    <p:anim calcmode="lin" valueType="num">
                                      <p:cBhvr>
                                        <p:cTn id="32" dur="1000" fill="hold"/>
                                        <p:tgtEl>
                                          <p:spTgt spid="10">
                                            <p:graphicEl>
                                              <a:dgm id="{62D51F0E-B9C3-4EA6-AF86-049CBBEAD26C}"/>
                                            </p:graphicEl>
                                          </p:spTgt>
                                        </p:tgtEl>
                                        <p:attrNameLst>
                                          <p:attrName>ppt_h</p:attrName>
                                        </p:attrNameLst>
                                      </p:cBhvr>
                                      <p:tavLst>
                                        <p:tav tm="0">
                                          <p:val>
                                            <p:strVal val="#ppt_h"/>
                                          </p:val>
                                        </p:tav>
                                        <p:tav tm="100000">
                                          <p:val>
                                            <p:strVal val="#ppt_h"/>
                                          </p:val>
                                        </p:tav>
                                      </p:tavLst>
                                    </p:anim>
                                    <p:animEffect transition="in" filter="fade">
                                      <p:cBhvr>
                                        <p:cTn id="33" dur="1000"/>
                                        <p:tgtEl>
                                          <p:spTgt spid="10">
                                            <p:graphicEl>
                                              <a:dgm id="{62D51F0E-B9C3-4EA6-AF86-049CBBEAD2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a:ln w="12700">
            <a:noFill/>
            <a:miter lim="800000"/>
            <a:headEnd/>
            <a:tailEnd/>
          </a:ln>
        </p:spPr>
      </p:pic>
      <p:sp>
        <p:nvSpPr>
          <p:cNvPr id="27651"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9ABC4AEE-7E9D-4C95-8E99-C2E929C2F4D1}"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11</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7652" name="Rectangle 3"/>
          <p:cNvSpPr>
            <a:spLocks noGrp="1" noChangeArrowheads="1"/>
          </p:cNvSpPr>
          <p:nvPr>
            <p:ph type="title"/>
          </p:nvPr>
        </p:nvSpPr>
        <p:spPr>
          <a:xfrm>
            <a:off x="457200" y="122238"/>
            <a:ext cx="8229600" cy="1143000"/>
          </a:xfrm>
        </p:spPr>
        <p:txBody>
          <a:bodyPr/>
          <a:lstStyle/>
          <a:p>
            <a:pPr eaLnBrk="1" hangingPunct="1"/>
            <a:r>
              <a:rPr lang="en-US" smtClean="0"/>
              <a:t>PRODUCT DESIGN STUDIO-II</a:t>
            </a:r>
          </a:p>
        </p:txBody>
      </p:sp>
      <p:sp>
        <p:nvSpPr>
          <p:cNvPr id="38916" name="Rectangle 4"/>
          <p:cNvSpPr>
            <a:spLocks noGrp="1" noChangeArrowheads="1"/>
          </p:cNvSpPr>
          <p:nvPr>
            <p:ph type="body" idx="1"/>
          </p:nvPr>
        </p:nvSpPr>
        <p:spPr>
          <a:xfrm>
            <a:off x="165100" y="1331913"/>
            <a:ext cx="8204200" cy="5018087"/>
          </a:xfrm>
        </p:spPr>
        <p:txBody>
          <a:bodyPr/>
          <a:lstStyle/>
          <a:p>
            <a:pPr marL="304800" indent="-304800" eaLnBrk="1" hangingPunct="1">
              <a:spcBef>
                <a:spcPct val="0"/>
              </a:spcBef>
            </a:pPr>
            <a:r>
              <a:rPr lang="en-US" sz="2400" smtClean="0"/>
              <a:t>Design Teams</a:t>
            </a:r>
          </a:p>
          <a:p>
            <a:pPr marL="304800" indent="-304800" eaLnBrk="1" hangingPunct="1"/>
            <a:r>
              <a:rPr lang="en-US" sz="2400" smtClean="0"/>
              <a:t>Advanced real-world design bri</a:t>
            </a:r>
            <a:r>
              <a:rPr lang="en-US" sz="2800" smtClean="0"/>
              <a:t>efs:</a:t>
            </a:r>
          </a:p>
          <a:p>
            <a:pPr lvl="1" eaLnBrk="1" hangingPunct="1"/>
            <a:r>
              <a:rPr lang="en-US" sz="1800" smtClean="0"/>
              <a:t>Green design</a:t>
            </a:r>
          </a:p>
          <a:p>
            <a:pPr lvl="1" eaLnBrk="1" hangingPunct="1"/>
            <a:r>
              <a:rPr lang="en-US" sz="1800" smtClean="0"/>
              <a:t>Universal design</a:t>
            </a:r>
          </a:p>
          <a:p>
            <a:pPr marL="304800" indent="-304800" eaLnBrk="1" hangingPunct="1"/>
            <a:r>
              <a:rPr lang="en-US" sz="2800" smtClean="0"/>
              <a:t>Advanced Skills:</a:t>
            </a:r>
          </a:p>
          <a:p>
            <a:pPr lvl="1" eaLnBrk="1" hangingPunct="1"/>
            <a:r>
              <a:rPr lang="en-US" sz="1800" smtClean="0"/>
              <a:t>Sketching/Rendering/Rapid Visualization</a:t>
            </a:r>
          </a:p>
          <a:p>
            <a:pPr lvl="1" eaLnBrk="1" hangingPunct="1"/>
            <a:r>
              <a:rPr lang="en-US" sz="1800" smtClean="0"/>
              <a:t>Prototype Building </a:t>
            </a:r>
          </a:p>
          <a:p>
            <a:pPr lvl="1" eaLnBrk="1" hangingPunct="1"/>
            <a:r>
              <a:rPr lang="en-US" sz="1800" smtClean="0"/>
              <a:t>Presentation &amp; Critiques</a:t>
            </a:r>
          </a:p>
          <a:p>
            <a:pPr marL="304800" indent="-304800" eaLnBrk="1" hangingPunct="1"/>
            <a:r>
              <a:rPr lang="en-US" sz="2400" smtClean="0"/>
              <a:t>CAD</a:t>
            </a:r>
          </a:p>
          <a:p>
            <a:pPr marL="304800" indent="-304800" eaLnBrk="1" hangingPunct="1"/>
            <a:r>
              <a:rPr lang="en-US" sz="2400" smtClean="0"/>
              <a:t>RPAM</a:t>
            </a:r>
          </a:p>
          <a:p>
            <a:pPr marL="304800" indent="-304800" eaLnBrk="1" hangingPunct="1"/>
            <a:r>
              <a:rPr lang="en-US" sz="2400" smtClean="0"/>
              <a:t>Joint projects with colleges and industry </a:t>
            </a:r>
          </a:p>
        </p:txBody>
      </p:sp>
      <p:pic>
        <p:nvPicPr>
          <p:cNvPr id="38917" name="Picture 5"/>
          <p:cNvPicPr>
            <a:picLocks noChangeArrowheads="1"/>
          </p:cNvPicPr>
          <p:nvPr/>
        </p:nvPicPr>
        <p:blipFill>
          <a:blip r:embed="rId4" cstate="print"/>
          <a:srcRect/>
          <a:stretch>
            <a:fillRect/>
          </a:stretch>
        </p:blipFill>
        <p:spPr bwMode="auto">
          <a:xfrm>
            <a:off x="4751388" y="2336800"/>
            <a:ext cx="4102100" cy="2590800"/>
          </a:xfrm>
          <a:prstGeom prst="rect">
            <a:avLst/>
          </a:prstGeom>
          <a:noFill/>
          <a:ln w="12700" cap="flat">
            <a:noFill/>
            <a:miter lim="800000"/>
            <a:headEnd/>
            <a:tailEnd/>
          </a:ln>
          <a:effectLst>
            <a:outerShdw algn="ctr" rotWithShape="0">
              <a:schemeClr val="bg2">
                <a:alpha val="29999"/>
              </a:schemeClr>
            </a:outerShdw>
          </a:effectLst>
        </p:spPr>
      </p:pic>
      <p:pic>
        <p:nvPicPr>
          <p:cNvPr id="38918" name="Picture 6"/>
          <p:cNvPicPr>
            <a:picLocks noChangeArrowheads="1"/>
          </p:cNvPicPr>
          <p:nvPr/>
        </p:nvPicPr>
        <p:blipFill>
          <a:blip r:embed="rId5" cstate="print"/>
          <a:srcRect/>
          <a:stretch>
            <a:fillRect/>
          </a:stretch>
        </p:blipFill>
        <p:spPr bwMode="auto">
          <a:xfrm>
            <a:off x="4787900" y="2286000"/>
            <a:ext cx="4356100" cy="2984500"/>
          </a:xfrm>
          <a:prstGeom prst="rect">
            <a:avLst/>
          </a:prstGeom>
          <a:noFill/>
          <a:ln w="12700" cap="flat">
            <a:noFill/>
            <a:miter lim="800000"/>
            <a:headEnd/>
            <a:tailEnd/>
          </a:ln>
          <a:effectLst>
            <a:outerShdw algn="ctr" rotWithShape="0">
              <a:schemeClr val="bg2">
                <a:alpha val="29999"/>
              </a:schemeClr>
            </a:outerShdw>
          </a:effectLst>
        </p:spPr>
      </p:pic>
      <p:pic>
        <p:nvPicPr>
          <p:cNvPr id="38919" name="Picture 7"/>
          <p:cNvPicPr>
            <a:picLocks noChangeArrowheads="1"/>
          </p:cNvPicPr>
          <p:nvPr/>
        </p:nvPicPr>
        <p:blipFill>
          <a:blip r:embed="rId6" cstate="print"/>
          <a:srcRect/>
          <a:stretch>
            <a:fillRect/>
          </a:stretch>
        </p:blipFill>
        <p:spPr bwMode="auto">
          <a:xfrm>
            <a:off x="4762500" y="2209800"/>
            <a:ext cx="4381500" cy="3009900"/>
          </a:xfrm>
          <a:prstGeom prst="rect">
            <a:avLst/>
          </a:prstGeom>
          <a:noFill/>
          <a:ln w="12700" cap="flat">
            <a:noFill/>
            <a:miter lim="800000"/>
            <a:headEnd/>
            <a:tailEnd/>
          </a:ln>
          <a:effectLst>
            <a:outerShdw algn="ctr" rotWithShape="0">
              <a:schemeClr val="bg2">
                <a:alpha val="29999"/>
              </a:schemeClr>
            </a:outerShdw>
          </a:effectLst>
        </p:spPr>
      </p:pic>
      <p:sp>
        <p:nvSpPr>
          <p:cNvPr id="27657" name="Rectangle 8"/>
          <p:cNvSpPr>
            <a:spLocks/>
          </p:cNvSpPr>
          <p:nvPr/>
        </p:nvSpPr>
        <p:spPr bwMode="auto">
          <a:xfrm>
            <a:off x="215900" y="927100"/>
            <a:ext cx="4000500" cy="431800"/>
          </a:xfrm>
          <a:prstGeom prst="rect">
            <a:avLst/>
          </a:prstGeom>
          <a:noFill/>
          <a:ln w="12700">
            <a:noFill/>
            <a:miter lim="800000"/>
            <a:headEnd/>
            <a:tailEnd/>
          </a:ln>
        </p:spPr>
        <p:txBody>
          <a:bodyPr lIns="0" tIns="0" rIns="0" bIns="0"/>
          <a:lstStyle/>
          <a:p>
            <a:pPr algn="l"/>
            <a:r>
              <a:rPr lang="en-US" sz="2400" u="sng">
                <a:solidFill>
                  <a:schemeClr val="tx1"/>
                </a:solidFill>
                <a:latin typeface="Gill Sans MT Bold" charset="0"/>
                <a:ea typeface="Gill Sans MT Bold" charset="0"/>
                <a:cs typeface="Gill Sans MT Bold" charset="0"/>
                <a:sym typeface="Gill Sans MT Bold" charset="0"/>
              </a:rPr>
              <a:t>Fall 2011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p:cTn id="7" dur="500" fill="hold"/>
                                        <p:tgtEl>
                                          <p:spTgt spid="389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6">
                                            <p:txEl>
                                              <p:pRg st="1" end="1"/>
                                            </p:txEl>
                                          </p:spTgt>
                                        </p:tgtEl>
                                        <p:attrNameLst>
                                          <p:attrName>style.visibility</p:attrName>
                                        </p:attrNameLst>
                                      </p:cBhvr>
                                      <p:to>
                                        <p:strVal val="visible"/>
                                      </p:to>
                                    </p:set>
                                    <p:anim calcmode="lin" valueType="num">
                                      <p:cBhvr>
                                        <p:cTn id="13" dur="500" fill="hold"/>
                                        <p:tgtEl>
                                          <p:spTgt spid="3891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6">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 calcmode="lin" valueType="num">
                                      <p:cBhvr>
                                        <p:cTn id="17" dur="500" fill="hold"/>
                                        <p:tgtEl>
                                          <p:spTgt spid="3891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8916">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8916">
                                            <p:txEl>
                                              <p:pRg st="3" end="3"/>
                                            </p:txEl>
                                          </p:spTgt>
                                        </p:tgtEl>
                                        <p:attrNameLst>
                                          <p:attrName>style.visibility</p:attrName>
                                        </p:attrNameLst>
                                      </p:cBhvr>
                                      <p:to>
                                        <p:strVal val="visible"/>
                                      </p:to>
                                    </p:set>
                                    <p:anim calcmode="lin" valueType="num">
                                      <p:cBhvr>
                                        <p:cTn id="21" dur="500" fill="hold"/>
                                        <p:tgtEl>
                                          <p:spTgt spid="3891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891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8916">
                                            <p:txEl>
                                              <p:pRg st="4" end="4"/>
                                            </p:txEl>
                                          </p:spTgt>
                                        </p:tgtEl>
                                        <p:attrNameLst>
                                          <p:attrName>style.visibility</p:attrName>
                                        </p:attrNameLst>
                                      </p:cBhvr>
                                      <p:to>
                                        <p:strVal val="visible"/>
                                      </p:to>
                                    </p:set>
                                    <p:anim calcmode="lin" valueType="num">
                                      <p:cBhvr>
                                        <p:cTn id="27" dur="500" fill="hold"/>
                                        <p:tgtEl>
                                          <p:spTgt spid="3891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8916">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916">
                                            <p:txEl>
                                              <p:pRg st="5" end="5"/>
                                            </p:txEl>
                                          </p:spTgt>
                                        </p:tgtEl>
                                        <p:attrNameLst>
                                          <p:attrName>style.visibility</p:attrName>
                                        </p:attrNameLst>
                                      </p:cBhvr>
                                      <p:to>
                                        <p:strVal val="visible"/>
                                      </p:to>
                                    </p:set>
                                    <p:anim calcmode="lin" valueType="num">
                                      <p:cBhvr>
                                        <p:cTn id="31" dur="500" fill="hold"/>
                                        <p:tgtEl>
                                          <p:spTgt spid="38916">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8916">
                                            <p:txEl>
                                              <p:pRg st="5" end="5"/>
                                            </p:txEl>
                                          </p:spTgt>
                                        </p:tgtEl>
                                        <p:attrNameLst>
                                          <p:attrName>ppt_h</p:attrName>
                                        </p:attrNameLst>
                                      </p:cBhvr>
                                      <p:tavLst>
                                        <p:tav tm="0">
                                          <p:val>
                                            <p:fltVal val="0"/>
                                          </p:val>
                                        </p:tav>
                                        <p:tav tm="100000">
                                          <p:val>
                                            <p:strVal val="#ppt_h"/>
                                          </p:val>
                                        </p:tav>
                                      </p:tavLst>
                                    </p:anim>
                                  </p:childTnLst>
                                </p:cTn>
                              </p:par>
                              <p:par>
                                <p:cTn id="33" presetID="75884416" presetClass="entr" presetSubtype="75549904" fill="hold" nodeType="withEffect">
                                  <p:stCondLst>
                                    <p:cond delay="0"/>
                                  </p:stCondLst>
                                  <p:childTnLst>
                                    <p:set>
                                      <p:cBhvr>
                                        <p:cTn id="34" dur="1" fill="hold">
                                          <p:stCondLst>
                                            <p:cond delay="499"/>
                                          </p:stCondLst>
                                        </p:cTn>
                                        <p:tgtEl>
                                          <p:spTgt spid="38918"/>
                                        </p:tgtEl>
                                        <p:attrNameLst>
                                          <p:attrName>style.visibility</p:attrName>
                                        </p:attrNameLst>
                                      </p:cBhvr>
                                      <p:to>
                                        <p:strVal val="visible"/>
                                      </p:to>
                                    </p:set>
                                  </p:childTnLst>
                                </p:cTn>
                              </p:par>
                              <p:par>
                                <p:cTn id="35" presetID="23" presetClass="entr" presetSubtype="16" fill="hold" grpId="0" nodeType="withEffect">
                                  <p:stCondLst>
                                    <p:cond delay="0"/>
                                  </p:stCondLst>
                                  <p:childTnLst>
                                    <p:set>
                                      <p:cBhvr>
                                        <p:cTn id="36" dur="1" fill="hold">
                                          <p:stCondLst>
                                            <p:cond delay="0"/>
                                          </p:stCondLst>
                                        </p:cTn>
                                        <p:tgtEl>
                                          <p:spTgt spid="38916">
                                            <p:txEl>
                                              <p:pRg st="6" end="6"/>
                                            </p:txEl>
                                          </p:spTgt>
                                        </p:tgtEl>
                                        <p:attrNameLst>
                                          <p:attrName>style.visibility</p:attrName>
                                        </p:attrNameLst>
                                      </p:cBhvr>
                                      <p:to>
                                        <p:strVal val="visible"/>
                                      </p:to>
                                    </p:set>
                                    <p:anim calcmode="lin" valueType="num">
                                      <p:cBhvr>
                                        <p:cTn id="37" dur="500" fill="hold"/>
                                        <p:tgtEl>
                                          <p:spTgt spid="3891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8916">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8916">
                                            <p:txEl>
                                              <p:pRg st="7" end="7"/>
                                            </p:txEl>
                                          </p:spTgt>
                                        </p:tgtEl>
                                        <p:attrNameLst>
                                          <p:attrName>style.visibility</p:attrName>
                                        </p:attrNameLst>
                                      </p:cBhvr>
                                      <p:to>
                                        <p:strVal val="visible"/>
                                      </p:to>
                                    </p:set>
                                    <p:anim calcmode="lin" valueType="num">
                                      <p:cBhvr>
                                        <p:cTn id="41" dur="500" fill="hold"/>
                                        <p:tgtEl>
                                          <p:spTgt spid="38916">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891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8916">
                                            <p:txEl>
                                              <p:pRg st="8" end="8"/>
                                            </p:txEl>
                                          </p:spTgt>
                                        </p:tgtEl>
                                        <p:attrNameLst>
                                          <p:attrName>style.visibility</p:attrName>
                                        </p:attrNameLst>
                                      </p:cBhvr>
                                      <p:to>
                                        <p:strVal val="visible"/>
                                      </p:to>
                                    </p:set>
                                    <p:anim calcmode="lin" valueType="num">
                                      <p:cBhvr>
                                        <p:cTn id="47" dur="500" fill="hold"/>
                                        <p:tgtEl>
                                          <p:spTgt spid="3891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8916">
                                            <p:txEl>
                                              <p:pRg st="8" end="8"/>
                                            </p:txEl>
                                          </p:spTgt>
                                        </p:tgtEl>
                                        <p:attrNameLst>
                                          <p:attrName>ppt_h</p:attrName>
                                        </p:attrNameLst>
                                      </p:cBhvr>
                                      <p:tavLst>
                                        <p:tav tm="0">
                                          <p:val>
                                            <p:fltVal val="0"/>
                                          </p:val>
                                        </p:tav>
                                        <p:tav tm="100000">
                                          <p:val>
                                            <p:strVal val="#ppt_h"/>
                                          </p:val>
                                        </p:tav>
                                      </p:tavLst>
                                    </p:anim>
                                  </p:childTnLst>
                                </p:cTn>
                              </p:par>
                              <p:par>
                                <p:cTn id="49" presetID="2" presetClass="exit" presetSubtype="4" fill="hold" nodeType="withEffect">
                                  <p:stCondLst>
                                    <p:cond delay="0"/>
                                  </p:stCondLst>
                                  <p:childTnLst>
                                    <p:anim calcmode="lin" valueType="num">
                                      <p:cBhvr additive="base">
                                        <p:cTn id="50" dur="500"/>
                                        <p:tgtEl>
                                          <p:spTgt spid="38918"/>
                                        </p:tgtEl>
                                        <p:attrNameLst>
                                          <p:attrName>ppt_x</p:attrName>
                                        </p:attrNameLst>
                                      </p:cBhvr>
                                      <p:tavLst>
                                        <p:tav tm="0">
                                          <p:val>
                                            <p:strVal val="ppt_x"/>
                                          </p:val>
                                        </p:tav>
                                        <p:tav tm="100000">
                                          <p:val>
                                            <p:strVal val="ppt_x"/>
                                          </p:val>
                                        </p:tav>
                                      </p:tavLst>
                                    </p:anim>
                                    <p:anim calcmode="lin" valueType="num">
                                      <p:cBhvr additive="base">
                                        <p:cTn id="51" dur="500"/>
                                        <p:tgtEl>
                                          <p:spTgt spid="38918"/>
                                        </p:tgtEl>
                                        <p:attrNameLst>
                                          <p:attrName>ppt_y</p:attrName>
                                        </p:attrNameLst>
                                      </p:cBhvr>
                                      <p:tavLst>
                                        <p:tav tm="0">
                                          <p:val>
                                            <p:strVal val="ppt_y"/>
                                          </p:val>
                                        </p:tav>
                                        <p:tav tm="100000">
                                          <p:val>
                                            <p:strVal val="1+ppt_h/2"/>
                                          </p:val>
                                        </p:tav>
                                      </p:tavLst>
                                    </p:anim>
                                    <p:set>
                                      <p:cBhvr>
                                        <p:cTn id="52" dur="1" fill="hold">
                                          <p:stCondLst>
                                            <p:cond delay="499"/>
                                          </p:stCondLst>
                                        </p:cTn>
                                        <p:tgtEl>
                                          <p:spTgt spid="38918"/>
                                        </p:tgtEl>
                                        <p:attrNameLst>
                                          <p:attrName>style.visibility</p:attrName>
                                        </p:attrNameLst>
                                      </p:cBhvr>
                                      <p:to>
                                        <p:strVal val="hidden"/>
                                      </p:to>
                                    </p:set>
                                  </p:childTnLst>
                                </p:cTn>
                              </p:par>
                              <p:par>
                                <p:cTn id="53" presetID="75884416" presetClass="entr" presetSubtype="75526696" fill="hold" nodeType="withEffect">
                                  <p:stCondLst>
                                    <p:cond delay="0"/>
                                  </p:stCondLst>
                                  <p:childTnLst>
                                    <p:set>
                                      <p:cBhvr>
                                        <p:cTn id="54" dur="1" fill="hold">
                                          <p:stCondLst>
                                            <p:cond delay="499"/>
                                          </p:stCondLst>
                                        </p:cTn>
                                        <p:tgtEl>
                                          <p:spTgt spid="389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8916">
                                            <p:txEl>
                                              <p:pRg st="9" end="9"/>
                                            </p:txEl>
                                          </p:spTgt>
                                        </p:tgtEl>
                                        <p:attrNameLst>
                                          <p:attrName>style.visibility</p:attrName>
                                        </p:attrNameLst>
                                      </p:cBhvr>
                                      <p:to>
                                        <p:strVal val="visible"/>
                                      </p:to>
                                    </p:set>
                                    <p:anim calcmode="lin" valueType="num">
                                      <p:cBhvr>
                                        <p:cTn id="59" dur="500" fill="hold"/>
                                        <p:tgtEl>
                                          <p:spTgt spid="38916">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38916">
                                            <p:txEl>
                                              <p:pRg st="9" end="9"/>
                                            </p:txEl>
                                          </p:spTgt>
                                        </p:tgtEl>
                                        <p:attrNameLst>
                                          <p:attrName>ppt_h</p:attrName>
                                        </p:attrNameLst>
                                      </p:cBhvr>
                                      <p:tavLst>
                                        <p:tav tm="0">
                                          <p:val>
                                            <p:fltVal val="0"/>
                                          </p:val>
                                        </p:tav>
                                        <p:tav tm="100000">
                                          <p:val>
                                            <p:strVal val="#ppt_h"/>
                                          </p:val>
                                        </p:tav>
                                      </p:tavLst>
                                    </p:anim>
                                  </p:childTnLst>
                                </p:cTn>
                              </p:par>
                              <p:par>
                                <p:cTn id="61" presetID="2" presetClass="exit" presetSubtype="4" fill="hold" nodeType="withEffect">
                                  <p:stCondLst>
                                    <p:cond delay="0"/>
                                  </p:stCondLst>
                                  <p:childTnLst>
                                    <p:anim calcmode="lin" valueType="num">
                                      <p:cBhvr additive="base">
                                        <p:cTn id="62" dur="500"/>
                                        <p:tgtEl>
                                          <p:spTgt spid="38917"/>
                                        </p:tgtEl>
                                        <p:attrNameLst>
                                          <p:attrName>ppt_x</p:attrName>
                                        </p:attrNameLst>
                                      </p:cBhvr>
                                      <p:tavLst>
                                        <p:tav tm="0">
                                          <p:val>
                                            <p:strVal val="ppt_x"/>
                                          </p:val>
                                        </p:tav>
                                        <p:tav tm="100000">
                                          <p:val>
                                            <p:strVal val="ppt_x"/>
                                          </p:val>
                                        </p:tav>
                                      </p:tavLst>
                                    </p:anim>
                                    <p:anim calcmode="lin" valueType="num">
                                      <p:cBhvr additive="base">
                                        <p:cTn id="63" dur="500"/>
                                        <p:tgtEl>
                                          <p:spTgt spid="38917"/>
                                        </p:tgtEl>
                                        <p:attrNameLst>
                                          <p:attrName>ppt_y</p:attrName>
                                        </p:attrNameLst>
                                      </p:cBhvr>
                                      <p:tavLst>
                                        <p:tav tm="0">
                                          <p:val>
                                            <p:strVal val="ppt_y"/>
                                          </p:val>
                                        </p:tav>
                                        <p:tav tm="100000">
                                          <p:val>
                                            <p:strVal val="1+ppt_h/2"/>
                                          </p:val>
                                        </p:tav>
                                      </p:tavLst>
                                    </p:anim>
                                    <p:set>
                                      <p:cBhvr>
                                        <p:cTn id="64" dur="1" fill="hold">
                                          <p:stCondLst>
                                            <p:cond delay="499"/>
                                          </p:stCondLst>
                                        </p:cTn>
                                        <p:tgtEl>
                                          <p:spTgt spid="38917"/>
                                        </p:tgtEl>
                                        <p:attrNameLst>
                                          <p:attrName>style.visibility</p:attrName>
                                        </p:attrNameLst>
                                      </p:cBhvr>
                                      <p:to>
                                        <p:strVal val="hidden"/>
                                      </p:to>
                                    </p:set>
                                  </p:childTnLst>
                                </p:cTn>
                              </p:par>
                              <p:par>
                                <p:cTn id="65" presetID="75884416" presetClass="entr" presetSubtype="75502976" fill="hold" nodeType="withEffect">
                                  <p:stCondLst>
                                    <p:cond delay="0"/>
                                  </p:stCondLst>
                                  <p:childTnLst>
                                    <p:set>
                                      <p:cBhvr>
                                        <p:cTn id="66" dur="1" fill="hold">
                                          <p:stCondLst>
                                            <p:cond delay="499"/>
                                          </p:stCondLst>
                                        </p:cTn>
                                        <p:tgtEl>
                                          <p:spTgt spid="389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38919"/>
                                        </p:tgtEl>
                                        <p:attrNameLst>
                                          <p:attrName>ppt_x</p:attrName>
                                        </p:attrNameLst>
                                      </p:cBhvr>
                                      <p:tavLst>
                                        <p:tav tm="0">
                                          <p:val>
                                            <p:strVal val="ppt_x"/>
                                          </p:val>
                                        </p:tav>
                                        <p:tav tm="100000">
                                          <p:val>
                                            <p:strVal val="ppt_x"/>
                                          </p:val>
                                        </p:tav>
                                      </p:tavLst>
                                    </p:anim>
                                    <p:anim calcmode="lin" valueType="num">
                                      <p:cBhvr additive="base">
                                        <p:cTn id="71" dur="500"/>
                                        <p:tgtEl>
                                          <p:spTgt spid="38919"/>
                                        </p:tgtEl>
                                        <p:attrNameLst>
                                          <p:attrName>ppt_y</p:attrName>
                                        </p:attrNameLst>
                                      </p:cBhvr>
                                      <p:tavLst>
                                        <p:tav tm="0">
                                          <p:val>
                                            <p:strVal val="ppt_y"/>
                                          </p:val>
                                        </p:tav>
                                        <p:tav tm="100000">
                                          <p:val>
                                            <p:strVal val="1+ppt_h/2"/>
                                          </p:val>
                                        </p:tav>
                                      </p:tavLst>
                                    </p:anim>
                                    <p:set>
                                      <p:cBhvr>
                                        <p:cTn id="72" dur="1" fill="hold">
                                          <p:stCondLst>
                                            <p:cond delay="499"/>
                                          </p:stCondLst>
                                        </p:cTn>
                                        <p:tgtEl>
                                          <p:spTgt spid="38919"/>
                                        </p:tgtEl>
                                        <p:attrNameLst>
                                          <p:attrName>style.visibility</p:attrName>
                                        </p:attrNameLst>
                                      </p:cBhvr>
                                      <p:to>
                                        <p:strVal val="hidden"/>
                                      </p:to>
                                    </p:set>
                                  </p:childTnLst>
                                </p:cTn>
                              </p:par>
                              <p:par>
                                <p:cTn id="73" presetID="23" presetClass="entr" presetSubtype="16" fill="hold" grpId="0" nodeType="withEffect">
                                  <p:stCondLst>
                                    <p:cond delay="0"/>
                                  </p:stCondLst>
                                  <p:childTnLst>
                                    <p:set>
                                      <p:cBhvr>
                                        <p:cTn id="74" dur="1" fill="hold">
                                          <p:stCondLst>
                                            <p:cond delay="0"/>
                                          </p:stCondLst>
                                        </p:cTn>
                                        <p:tgtEl>
                                          <p:spTgt spid="38916">
                                            <p:txEl>
                                              <p:pRg st="10" end="10"/>
                                            </p:txEl>
                                          </p:spTgt>
                                        </p:tgtEl>
                                        <p:attrNameLst>
                                          <p:attrName>style.visibility</p:attrName>
                                        </p:attrNameLst>
                                      </p:cBhvr>
                                      <p:to>
                                        <p:strVal val="visible"/>
                                      </p:to>
                                    </p:set>
                                    <p:anim calcmode="lin" valueType="num">
                                      <p:cBhvr>
                                        <p:cTn id="75" dur="500" fill="hold"/>
                                        <p:tgtEl>
                                          <p:spTgt spid="38916">
                                            <p:txEl>
                                              <p:pRg st="10" end="10"/>
                                            </p:txEl>
                                          </p:spTgt>
                                        </p:tgtEl>
                                        <p:attrNameLst>
                                          <p:attrName>ppt_w</p:attrName>
                                        </p:attrNameLst>
                                      </p:cBhvr>
                                      <p:tavLst>
                                        <p:tav tm="0">
                                          <p:val>
                                            <p:fltVal val="0"/>
                                          </p:val>
                                        </p:tav>
                                        <p:tav tm="100000">
                                          <p:val>
                                            <p:strVal val="#ppt_w"/>
                                          </p:val>
                                        </p:tav>
                                      </p:tavLst>
                                    </p:anim>
                                    <p:anim calcmode="lin" valueType="num">
                                      <p:cBhvr>
                                        <p:cTn id="76" dur="500" fill="hold"/>
                                        <p:tgtEl>
                                          <p:spTgt spid="38916">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uiExpand="1"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8675"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306796B0-AA30-4BFC-9798-FB555893F953}"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12</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8676" name="Rectangle 3"/>
          <p:cNvSpPr>
            <a:spLocks noGrp="1" noChangeArrowheads="1"/>
          </p:cNvSpPr>
          <p:nvPr>
            <p:ph type="title"/>
          </p:nvPr>
        </p:nvSpPr>
        <p:spPr>
          <a:xfrm>
            <a:off x="381000" y="76200"/>
            <a:ext cx="8229600" cy="1143000"/>
          </a:xfrm>
        </p:spPr>
        <p:txBody>
          <a:bodyPr/>
          <a:lstStyle/>
          <a:p>
            <a:pPr eaLnBrk="1" hangingPunct="1"/>
            <a:r>
              <a:rPr lang="en-US" smtClean="0"/>
              <a:t>CCROP PRODUCT DESIGN STUDIO I</a:t>
            </a:r>
          </a:p>
        </p:txBody>
      </p:sp>
      <p:sp>
        <p:nvSpPr>
          <p:cNvPr id="28677" name="Rectangle 4"/>
          <p:cNvSpPr>
            <a:spLocks/>
          </p:cNvSpPr>
          <p:nvPr/>
        </p:nvSpPr>
        <p:spPr bwMode="auto">
          <a:xfrm>
            <a:off x="1600200" y="838200"/>
            <a:ext cx="5956300" cy="571500"/>
          </a:xfrm>
          <a:prstGeom prst="rect">
            <a:avLst/>
          </a:prstGeom>
          <a:noFill/>
          <a:ln w="12700" cap="rnd">
            <a:noFill/>
            <a:round/>
            <a:headEnd/>
            <a:tailEnd/>
          </a:ln>
        </p:spPr>
        <p:txBody>
          <a:bodyPr lIns="38100" tIns="38100" rIns="38100" bIns="38100"/>
          <a:lstStyle/>
          <a:p>
            <a:r>
              <a:rPr lang="en-US" sz="3200">
                <a:solidFill>
                  <a:schemeClr val="tx1"/>
                </a:solidFill>
                <a:latin typeface="Calibri" pitchFamily="34" charset="0"/>
                <a:ea typeface="Calibri" pitchFamily="34" charset="0"/>
                <a:cs typeface="Calibri" pitchFamily="34" charset="0"/>
                <a:sym typeface="Calibri" pitchFamily="34" charset="0"/>
              </a:rPr>
              <a:t>INITIAL SET-UP</a:t>
            </a:r>
          </a:p>
        </p:txBody>
      </p:sp>
      <p:grpSp>
        <p:nvGrpSpPr>
          <p:cNvPr id="2" name="Group 5"/>
          <p:cNvGrpSpPr>
            <a:grpSpLocks/>
          </p:cNvGrpSpPr>
          <p:nvPr/>
        </p:nvGrpSpPr>
        <p:grpSpPr bwMode="auto">
          <a:xfrm>
            <a:off x="3111500" y="1371600"/>
            <a:ext cx="3352800" cy="3200400"/>
            <a:chOff x="0" y="0"/>
            <a:chExt cx="2112" cy="2016"/>
          </a:xfrm>
        </p:grpSpPr>
        <p:sp>
          <p:nvSpPr>
            <p:cNvPr id="40966" name="Oval 6"/>
            <p:cNvSpPr>
              <a:spLocks/>
            </p:cNvSpPr>
            <p:nvPr/>
          </p:nvSpPr>
          <p:spPr bwMode="auto">
            <a:xfrm>
              <a:off x="0" y="0"/>
              <a:ext cx="2112" cy="2016"/>
            </a:xfrm>
            <a:prstGeom prst="ellipse">
              <a:avLst/>
            </a:prstGeom>
            <a:gradFill rotWithShape="0">
              <a:gsLst>
                <a:gs pos="0">
                  <a:srgbClr val="FFBFBD"/>
                </a:gs>
                <a:gs pos="100000">
                  <a:srgbClr val="D13F3B"/>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8688" name="Rectangle 7"/>
            <p:cNvSpPr>
              <a:spLocks/>
            </p:cNvSpPr>
            <p:nvPr/>
          </p:nvSpPr>
          <p:spPr bwMode="auto">
            <a:xfrm>
              <a:off x="300" y="308"/>
              <a:ext cx="1496" cy="1224"/>
            </a:xfrm>
            <a:prstGeom prst="rect">
              <a:avLst/>
            </a:prstGeom>
            <a:noFill/>
            <a:ln w="12700">
              <a:noFill/>
              <a:miter lim="800000"/>
              <a:headEnd/>
              <a:tailEnd/>
            </a:ln>
          </p:spPr>
          <p:txBody>
            <a:bodyPr lIns="38100" tIns="38100" rIns="38100" bIns="38100" anchor="ctr"/>
            <a:lstStyle/>
            <a:p>
              <a:r>
                <a:rPr lang="en-US" sz="3200">
                  <a:solidFill>
                    <a:schemeClr val="tx1"/>
                  </a:solidFill>
                  <a:latin typeface="Calibri Bold" charset="0"/>
                  <a:ea typeface="Calibri Bold" charset="0"/>
                  <a:cs typeface="Calibri Bold" charset="0"/>
                  <a:sym typeface="Calibri Bold" charset="0"/>
                </a:rPr>
                <a:t>Environment</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  </a:t>
              </a:r>
              <a:r>
                <a:rPr lang="en-US" sz="2200">
                  <a:solidFill>
                    <a:schemeClr val="tx1"/>
                  </a:solidFill>
                  <a:latin typeface="Calibri" pitchFamily="34" charset="0"/>
                  <a:ea typeface="Calibri" pitchFamily="34" charset="0"/>
                  <a:cs typeface="Calibri" pitchFamily="34" charset="0"/>
                  <a:sym typeface="Calibri" pitchFamily="34" charset="0"/>
                </a:rPr>
                <a:t>Studio/Shop</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2200">
                  <a:solidFill>
                    <a:schemeClr val="tx1"/>
                  </a:solidFill>
                  <a:latin typeface="Calibri" pitchFamily="34" charset="0"/>
                  <a:ea typeface="Calibri" pitchFamily="34" charset="0"/>
                  <a:cs typeface="Calibri" pitchFamily="34" charset="0"/>
                  <a:sym typeface="Calibri" pitchFamily="34" charset="0"/>
                </a:rPr>
                <a:t>Task appropriate  work stations</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2200">
                  <a:solidFill>
                    <a:schemeClr val="tx1"/>
                  </a:solidFill>
                  <a:latin typeface="Calibri" pitchFamily="34" charset="0"/>
                  <a:ea typeface="Calibri" pitchFamily="34" charset="0"/>
                  <a:cs typeface="Calibri" pitchFamily="34" charset="0"/>
                  <a:sym typeface="Calibri" pitchFamily="34" charset="0"/>
                </a:rPr>
                <a:t>  Display Area</a:t>
              </a:r>
            </a:p>
          </p:txBody>
        </p:sp>
      </p:grpSp>
      <p:grpSp>
        <p:nvGrpSpPr>
          <p:cNvPr id="3" name="Group 8"/>
          <p:cNvGrpSpPr>
            <a:grpSpLocks/>
          </p:cNvGrpSpPr>
          <p:nvPr/>
        </p:nvGrpSpPr>
        <p:grpSpPr bwMode="auto">
          <a:xfrm>
            <a:off x="495300" y="3124200"/>
            <a:ext cx="3505200" cy="3505200"/>
            <a:chOff x="0" y="0"/>
            <a:chExt cx="2208" cy="2208"/>
          </a:xfrm>
        </p:grpSpPr>
        <p:sp>
          <p:nvSpPr>
            <p:cNvPr id="40969" name="Oval 9"/>
            <p:cNvSpPr>
              <a:spLocks/>
            </p:cNvSpPr>
            <p:nvPr/>
          </p:nvSpPr>
          <p:spPr bwMode="auto">
            <a:xfrm>
              <a:off x="0" y="0"/>
              <a:ext cx="2208" cy="2208"/>
            </a:xfrm>
            <a:prstGeom prst="ellipse">
              <a:avLst/>
            </a:prstGeom>
            <a:gradFill rotWithShape="0">
              <a:gsLst>
                <a:gs pos="0">
                  <a:srgbClr val="9CC645">
                    <a:alpha val="42999"/>
                  </a:srgbClr>
                </a:gs>
                <a:gs pos="20001">
                  <a:srgbClr val="9AC347">
                    <a:alpha val="54400"/>
                  </a:srgbClr>
                </a:gs>
                <a:gs pos="100000">
                  <a:srgbClr val="759436"/>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8686" name="Rectangle 10"/>
            <p:cNvSpPr>
              <a:spLocks/>
            </p:cNvSpPr>
            <p:nvPr/>
          </p:nvSpPr>
          <p:spPr bwMode="auto">
            <a:xfrm>
              <a:off x="316" y="167"/>
              <a:ext cx="1560" cy="1024"/>
            </a:xfrm>
            <a:prstGeom prst="rect">
              <a:avLst/>
            </a:prstGeom>
            <a:noFill/>
            <a:ln w="12700">
              <a:noFill/>
              <a:miter lim="800000"/>
              <a:headEnd/>
              <a:tailEnd/>
            </a:ln>
          </p:spPr>
          <p:txBody>
            <a:bodyPr lIns="38100" tIns="38100" rIns="38100" bIns="38100" anchor="ctr"/>
            <a:lstStyle/>
            <a:p>
              <a:r>
                <a:rPr lang="en-US" sz="3200">
                  <a:solidFill>
                    <a:schemeClr val="tx1"/>
                  </a:solidFill>
                  <a:latin typeface="Calibri Bold" charset="0"/>
                  <a:ea typeface="Calibri Bold" charset="0"/>
                  <a:cs typeface="Calibri Bold" charset="0"/>
                  <a:sym typeface="Calibri Bold" charset="0"/>
                </a:rPr>
                <a:t>Tools &amp; Equipment </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endParaRPr lang="en-US" sz="1800">
                <a:solidFill>
                  <a:schemeClr val="tx1"/>
                </a:solidFill>
                <a:latin typeface="Calibri" pitchFamily="34" charset="0"/>
                <a:ea typeface="Calibri" pitchFamily="34" charset="0"/>
                <a:cs typeface="Calibri" pitchFamily="34" charset="0"/>
                <a:sym typeface="Calibri" pitchFamily="34" charset="0"/>
              </a:endParaRPr>
            </a:p>
            <a:p>
              <a:pPr algn="l"/>
              <a:endParaRPr lang="en-US" sz="1800">
                <a:solidFill>
                  <a:srgbClr val="FFFFFF"/>
                </a:solidFill>
                <a:latin typeface="Calibri" pitchFamily="34" charset="0"/>
                <a:ea typeface="Calibri" pitchFamily="34" charset="0"/>
                <a:cs typeface="Calibri" pitchFamily="34" charset="0"/>
                <a:sym typeface="Calibri" pitchFamily="34" charset="0"/>
              </a:endParaRPr>
            </a:p>
          </p:txBody>
        </p:sp>
      </p:grpSp>
      <p:grpSp>
        <p:nvGrpSpPr>
          <p:cNvPr id="4" name="Group 11"/>
          <p:cNvGrpSpPr>
            <a:grpSpLocks/>
          </p:cNvGrpSpPr>
          <p:nvPr/>
        </p:nvGrpSpPr>
        <p:grpSpPr bwMode="auto">
          <a:xfrm>
            <a:off x="5257800" y="3365500"/>
            <a:ext cx="3505200" cy="3276600"/>
            <a:chOff x="0" y="0"/>
            <a:chExt cx="2208" cy="2064"/>
          </a:xfrm>
        </p:grpSpPr>
        <p:sp>
          <p:nvSpPr>
            <p:cNvPr id="40972" name="Oval 12"/>
            <p:cNvSpPr>
              <a:spLocks/>
            </p:cNvSpPr>
            <p:nvPr/>
          </p:nvSpPr>
          <p:spPr bwMode="auto">
            <a:xfrm>
              <a:off x="0" y="0"/>
              <a:ext cx="2208" cy="2064"/>
            </a:xfrm>
            <a:prstGeom prst="ellipse">
              <a:avLst/>
            </a:prstGeom>
            <a:gradFill rotWithShape="0">
              <a:gsLst>
                <a:gs pos="0">
                  <a:srgbClr val="FF9035">
                    <a:alpha val="54999"/>
                  </a:srgbClr>
                </a:gs>
                <a:gs pos="20001">
                  <a:srgbClr val="FF8F33">
                    <a:alpha val="63999"/>
                  </a:srgbClr>
                </a:gs>
                <a:gs pos="100000">
                  <a:srgbClr val="C96C1F"/>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8684" name="Rectangle 13"/>
            <p:cNvSpPr>
              <a:spLocks/>
            </p:cNvSpPr>
            <p:nvPr/>
          </p:nvSpPr>
          <p:spPr bwMode="auto">
            <a:xfrm>
              <a:off x="323" y="256"/>
              <a:ext cx="1560" cy="1552"/>
            </a:xfrm>
            <a:prstGeom prst="rect">
              <a:avLst/>
            </a:prstGeom>
            <a:noFill/>
            <a:ln w="12700">
              <a:noFill/>
              <a:miter lim="800000"/>
              <a:headEnd/>
              <a:tailEnd/>
            </a:ln>
          </p:spPr>
          <p:txBody>
            <a:bodyPr lIns="38100" tIns="38100" rIns="38100" bIns="38100" anchor="ctr"/>
            <a:lstStyle/>
            <a:p>
              <a:r>
                <a:rPr lang="en-US" sz="3200">
                  <a:solidFill>
                    <a:schemeClr val="tx1"/>
                  </a:solidFill>
                  <a:latin typeface="Calibri Bold" charset="0"/>
                  <a:ea typeface="Calibri Bold" charset="0"/>
                  <a:cs typeface="Calibri Bold" charset="0"/>
                  <a:sym typeface="Calibri Bold" charset="0"/>
                </a:rPr>
                <a:t>Materials &amp; Supplies</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Sketching paper/books</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Sketching pens</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Foam</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Spray paint</a:t>
              </a:r>
              <a:endParaRPr lang="en-US" sz="1800">
                <a:solidFill>
                  <a:srgbClr val="FFFFFF"/>
                </a:solidFill>
                <a:latin typeface="Calibri" pitchFamily="34" charset="0"/>
                <a:ea typeface="Calibri" pitchFamily="34" charset="0"/>
                <a:cs typeface="Calibri" pitchFamily="34" charset="0"/>
                <a:sym typeface="Calibri" pitchFamily="34" charset="0"/>
              </a:endParaRPr>
            </a:p>
            <a:p>
              <a:pPr algn="l">
                <a:buClr>
                  <a:srgbClr val="000000"/>
                </a:buClr>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Arcylic Sheets</a:t>
              </a:r>
            </a:p>
          </p:txBody>
        </p:sp>
      </p:grpSp>
      <p:sp>
        <p:nvSpPr>
          <p:cNvPr id="40974" name="Rectangle 14"/>
          <p:cNvSpPr>
            <a:spLocks/>
          </p:cNvSpPr>
          <p:nvPr/>
        </p:nvSpPr>
        <p:spPr bwMode="auto">
          <a:xfrm>
            <a:off x="1038225" y="4483100"/>
            <a:ext cx="2959100" cy="1409700"/>
          </a:xfrm>
          <a:prstGeom prst="rect">
            <a:avLst/>
          </a:prstGeom>
          <a:noFill/>
          <a:ln w="12700">
            <a:noFill/>
            <a:miter lim="800000"/>
            <a:headEnd/>
            <a:tailEnd/>
          </a:ln>
        </p:spPr>
        <p:txBody>
          <a:bodyPr lIns="0" tIns="0" rIns="0" bIns="0"/>
          <a:lstStyle/>
          <a:p>
            <a:pPr algn="l"/>
            <a:r>
              <a:rPr lang="en-US" sz="1800">
                <a:solidFill>
                  <a:schemeClr val="tx1"/>
                </a:solidFill>
                <a:latin typeface="Gill Sans MT" pitchFamily="34" charset="0"/>
                <a:ea typeface="Gill Sans MT" pitchFamily="34" charset="0"/>
                <a:cs typeface="Gill Sans MT" pitchFamily="34" charset="0"/>
                <a:sym typeface="Gill Sans MT" pitchFamily="34" charset="0"/>
              </a:rPr>
              <a:t>Product Design Studio II</a:t>
            </a:r>
          </a:p>
          <a:p>
            <a:pPr algn="l">
              <a:buClr>
                <a:srgbClr val="000000"/>
              </a:buClr>
              <a:buSzPct val="125000"/>
              <a:buFont typeface="Gill Sans MT" pitchFamily="34" charset="0"/>
              <a:buChar char="•"/>
            </a:pPr>
            <a:r>
              <a:rPr lang="en-US" sz="1800">
                <a:solidFill>
                  <a:schemeClr val="tx1"/>
                </a:solidFill>
                <a:latin typeface="Gill Sans MT" pitchFamily="34" charset="0"/>
                <a:ea typeface="Gill Sans MT" pitchFamily="34" charset="0"/>
                <a:cs typeface="Gill Sans MT" pitchFamily="34" charset="0"/>
                <a:sym typeface="Gill Sans MT" pitchFamily="34" charset="0"/>
              </a:rPr>
              <a:t> Computers for CAD</a:t>
            </a:r>
          </a:p>
          <a:p>
            <a:pPr algn="l">
              <a:buClr>
                <a:srgbClr val="000000"/>
              </a:buClr>
              <a:buSzPct val="125000"/>
              <a:buFont typeface="Gill Sans MT" pitchFamily="34" charset="0"/>
              <a:buChar char="•"/>
            </a:pPr>
            <a:r>
              <a:rPr lang="en-US" sz="1800">
                <a:solidFill>
                  <a:schemeClr val="tx1"/>
                </a:solidFill>
                <a:latin typeface="Gill Sans MT" pitchFamily="34" charset="0"/>
                <a:ea typeface="Gill Sans MT" pitchFamily="34" charset="0"/>
                <a:cs typeface="Gill Sans MT" pitchFamily="34" charset="0"/>
                <a:sym typeface="Gill Sans MT" pitchFamily="34" charset="0"/>
              </a:rPr>
              <a:t> Solidworks</a:t>
            </a:r>
          </a:p>
          <a:p>
            <a:pPr algn="l">
              <a:buClr>
                <a:srgbClr val="000000"/>
              </a:buClr>
              <a:buSzPct val="125000"/>
              <a:buFont typeface="Gill Sans MT" pitchFamily="34" charset="0"/>
              <a:buChar char="•"/>
            </a:pPr>
            <a:r>
              <a:rPr lang="en-US" sz="1800">
                <a:solidFill>
                  <a:schemeClr val="tx1"/>
                </a:solidFill>
                <a:latin typeface="Gill Sans MT" pitchFamily="34" charset="0"/>
                <a:ea typeface="Gill Sans MT" pitchFamily="34" charset="0"/>
                <a:cs typeface="Gill Sans MT" pitchFamily="34" charset="0"/>
                <a:sym typeface="Gill Sans MT" pitchFamily="34" charset="0"/>
              </a:rPr>
              <a:t> RPAM</a:t>
            </a:r>
          </a:p>
          <a:p>
            <a:pPr algn="l"/>
            <a:endParaRPr lang="en-US" sz="1800">
              <a:solidFill>
                <a:schemeClr val="tx1"/>
              </a:solidFill>
              <a:latin typeface="Gill Sans MT" pitchFamily="34" charset="0"/>
              <a:ea typeface="Gill Sans MT" pitchFamily="34" charset="0"/>
              <a:cs typeface="Gill Sans MT" pitchFamily="34" charset="0"/>
              <a:sym typeface="Gill Sans MT" pitchFamily="34" charset="0"/>
            </a:endParaRPr>
          </a:p>
        </p:txBody>
      </p:sp>
      <p:sp>
        <p:nvSpPr>
          <p:cNvPr id="40975" name="Rectangle 15"/>
          <p:cNvSpPr>
            <a:spLocks/>
          </p:cNvSpPr>
          <p:nvPr/>
        </p:nvSpPr>
        <p:spPr bwMode="auto">
          <a:xfrm>
            <a:off x="914400" y="4495800"/>
            <a:ext cx="2921000" cy="1473200"/>
          </a:xfrm>
          <a:prstGeom prst="rect">
            <a:avLst/>
          </a:prstGeom>
          <a:noFill/>
          <a:ln w="12700">
            <a:noFill/>
            <a:miter lim="800000"/>
            <a:headEnd/>
            <a:tailEnd/>
          </a:ln>
        </p:spPr>
        <p:txBody>
          <a:bodyPr wrap="none" lIns="0" tIns="0" rIns="0" bIns="0">
            <a:spAutoFit/>
          </a:bodyPr>
          <a:lstStyle/>
          <a:p>
            <a:pPr marL="396875" indent="-228600" algn="l">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Wood working equipment</a:t>
            </a:r>
          </a:p>
          <a:p>
            <a:pPr marL="396875" indent="-228600" algn="l">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Vacuforming </a:t>
            </a:r>
          </a:p>
          <a:p>
            <a:pPr marL="396875" indent="-228600" algn="l">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Acrylic Bending </a:t>
            </a:r>
          </a:p>
          <a:p>
            <a:pPr marL="396875" indent="-228600" algn="l">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Metal Bending</a:t>
            </a:r>
          </a:p>
          <a:p>
            <a:pPr marL="396875" indent="-228600" algn="l">
              <a:buSzPct val="100000"/>
              <a:buFont typeface="Arial" charset="0"/>
              <a:buChar char="•"/>
            </a:pPr>
            <a:r>
              <a:rPr lang="en-US" sz="1800">
                <a:solidFill>
                  <a:schemeClr val="tx1"/>
                </a:solidFill>
                <a:latin typeface="Calibri" pitchFamily="34" charset="0"/>
                <a:ea typeface="Calibri" pitchFamily="34" charset="0"/>
                <a:cs typeface="Calibri" pitchFamily="34" charset="0"/>
                <a:sym typeface="Calibri" pitchFamily="34" charset="0"/>
              </a:rPr>
              <a:t>Laser Engraving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0975"/>
                                        </p:tgtEl>
                                        <p:attrNameLst>
                                          <p:attrName>style.visibility</p:attrName>
                                        </p:attrNameLst>
                                      </p:cBhvr>
                                      <p:to>
                                        <p:strVal val="visible"/>
                                      </p:to>
                                    </p:set>
                                    <p:anim calcmode="lin" valueType="num">
                                      <p:cBhvr>
                                        <p:cTn id="17" dur="500" fill="hold"/>
                                        <p:tgtEl>
                                          <p:spTgt spid="40975"/>
                                        </p:tgtEl>
                                        <p:attrNameLst>
                                          <p:attrName>ppt_w</p:attrName>
                                        </p:attrNameLst>
                                      </p:cBhvr>
                                      <p:tavLst>
                                        <p:tav tm="0">
                                          <p:val>
                                            <p:fltVal val="0"/>
                                          </p:val>
                                        </p:tav>
                                        <p:tav tm="100000">
                                          <p:val>
                                            <p:strVal val="#ppt_w"/>
                                          </p:val>
                                        </p:tav>
                                      </p:tavLst>
                                    </p:anim>
                                    <p:anim calcmode="lin" valueType="num">
                                      <p:cBhvr>
                                        <p:cTn id="18" dur="500" fill="hold"/>
                                        <p:tgtEl>
                                          <p:spTgt spid="4097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75884800" presetClass="entr" presetSubtype="85992784" fill="hold" grpId="0" nodeType="clickEffect">
                                  <p:stCondLst>
                                    <p:cond delay="0"/>
                                  </p:stCondLst>
                                  <p:childTnLst>
                                    <p:set>
                                      <p:cBhvr>
                                        <p:cTn id="28" dur="1" fill="hold">
                                          <p:stCondLst>
                                            <p:cond delay="499"/>
                                          </p:stCondLst>
                                        </p:cTn>
                                        <p:tgtEl>
                                          <p:spTgt spid="40974"/>
                                        </p:tgtEl>
                                        <p:attrNameLst>
                                          <p:attrName>style.visibility</p:attrName>
                                        </p:attrNameLst>
                                      </p:cBhvr>
                                      <p:to>
                                        <p:strVal val="visible"/>
                                      </p:to>
                                    </p:set>
                                  </p:childTnLst>
                                </p:cTn>
                              </p:par>
                              <p:par>
                                <p:cTn id="29" presetID="4" presetClass="exit" presetSubtype="16" fill="hold" grpId="1" nodeType="withEffect">
                                  <p:stCondLst>
                                    <p:cond delay="0"/>
                                  </p:stCondLst>
                                  <p:childTnLst>
                                    <p:animEffect transition="out" filter="box(in)">
                                      <p:cBhvr>
                                        <p:cTn id="30" dur="500"/>
                                        <p:tgtEl>
                                          <p:spTgt spid="40975"/>
                                        </p:tgtEl>
                                      </p:cBhvr>
                                    </p:animEffect>
                                    <p:set>
                                      <p:cBhvr>
                                        <p:cTn id="31" dur="1" fill="hold">
                                          <p:stCondLst>
                                            <p:cond delay="499"/>
                                          </p:stCondLst>
                                        </p:cTn>
                                        <p:tgtEl>
                                          <p:spTgt spid="409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4" grpId="0" autoUpdateAnimBg="0"/>
      <p:bldP spid="40975" grpId="0" autoUpdateAnimBg="0"/>
      <p:bldP spid="4097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9699"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1B62963A-3CC3-4F78-A39F-F30702FB6714}"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13</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9700" name="Rectangle 3"/>
          <p:cNvSpPr>
            <a:spLocks noGrp="1" noChangeArrowheads="1"/>
          </p:cNvSpPr>
          <p:nvPr>
            <p:ph type="title"/>
          </p:nvPr>
        </p:nvSpPr>
        <p:spPr/>
        <p:txBody>
          <a:bodyPr/>
          <a:lstStyle/>
          <a:p>
            <a:pPr eaLnBrk="1" hangingPunct="1"/>
            <a:r>
              <a:rPr lang="en-US" smtClean="0"/>
              <a:t>ISSUES AND CHALLENGES</a:t>
            </a:r>
          </a:p>
        </p:txBody>
      </p:sp>
      <p:sp>
        <p:nvSpPr>
          <p:cNvPr id="43012" name="Rectangle 4"/>
          <p:cNvSpPr>
            <a:spLocks noGrp="1" noChangeArrowheads="1"/>
          </p:cNvSpPr>
          <p:nvPr>
            <p:ph type="body" idx="1"/>
          </p:nvPr>
        </p:nvSpPr>
        <p:spPr/>
        <p:txBody>
          <a:bodyPr/>
          <a:lstStyle/>
          <a:p>
            <a:pPr marL="304800" indent="-304800" eaLnBrk="1" hangingPunct="1">
              <a:lnSpc>
                <a:spcPct val="90000"/>
              </a:lnSpc>
            </a:pPr>
            <a:r>
              <a:rPr lang="en-US" sz="2900" smtClean="0"/>
              <a:t>Budget</a:t>
            </a:r>
          </a:p>
          <a:p>
            <a:pPr lvl="1" eaLnBrk="1" hangingPunct="1">
              <a:lnSpc>
                <a:spcPct val="90000"/>
              </a:lnSpc>
            </a:pPr>
            <a:r>
              <a:rPr lang="en-US" sz="2900" smtClean="0"/>
              <a:t>SB70 Grant Partnerships</a:t>
            </a:r>
          </a:p>
          <a:p>
            <a:pPr lvl="1" eaLnBrk="1" hangingPunct="1">
              <a:lnSpc>
                <a:spcPct val="90000"/>
              </a:lnSpc>
            </a:pPr>
            <a:r>
              <a:rPr lang="en-US" sz="2500" smtClean="0"/>
              <a:t>On-going sustainability</a:t>
            </a:r>
          </a:p>
          <a:p>
            <a:pPr marL="304800" indent="-304800" eaLnBrk="1" hangingPunct="1">
              <a:lnSpc>
                <a:spcPct val="90000"/>
              </a:lnSpc>
              <a:buSzPct val="75000"/>
              <a:buFont typeface="Calibri" pitchFamily="34" charset="0"/>
              <a:buChar char="•"/>
            </a:pPr>
            <a:r>
              <a:rPr lang="en-US" sz="2900" smtClean="0"/>
              <a:t>Creative space</a:t>
            </a:r>
            <a:endParaRPr lang="en-US" sz="2500" smtClean="0"/>
          </a:p>
          <a:p>
            <a:pPr marL="304800" indent="-304800" eaLnBrk="1" hangingPunct="1">
              <a:lnSpc>
                <a:spcPct val="90000"/>
              </a:lnSpc>
            </a:pPr>
            <a:r>
              <a:rPr lang="en-US" sz="2900" smtClean="0"/>
              <a:t>Teacher</a:t>
            </a:r>
            <a:endParaRPr lang="en-US" sz="2500" smtClean="0"/>
          </a:p>
          <a:p>
            <a:pPr marL="304800" indent="-304800" eaLnBrk="1" hangingPunct="1">
              <a:lnSpc>
                <a:spcPct val="90000"/>
              </a:lnSpc>
            </a:pPr>
            <a:r>
              <a:rPr lang="en-US" sz="2900" smtClean="0"/>
              <a:t>Training</a:t>
            </a:r>
          </a:p>
          <a:p>
            <a:pPr marL="304800" indent="-304800" eaLnBrk="1" hangingPunct="1">
              <a:lnSpc>
                <a:spcPct val="90000"/>
              </a:lnSpc>
            </a:pPr>
            <a:r>
              <a:rPr lang="en-US" sz="2900" smtClean="0"/>
              <a:t>Marketing to Students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5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anim calcmode="lin" valueType="num">
                                      <p:cBhvr>
                                        <p:cTn id="11"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3012">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anim calcmode="lin" valueType="num">
                                      <p:cBhvr>
                                        <p:cTn id="15" dur="500" fill="hold"/>
                                        <p:tgtEl>
                                          <p:spTgt spid="4301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30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3012">
                                            <p:txEl>
                                              <p:pRg st="3" end="3"/>
                                            </p:txEl>
                                          </p:spTgt>
                                        </p:tgtEl>
                                        <p:attrNameLst>
                                          <p:attrName>style.visibility</p:attrName>
                                        </p:attrNameLst>
                                      </p:cBhvr>
                                      <p:to>
                                        <p:strVal val="visible"/>
                                      </p:to>
                                    </p:set>
                                    <p:anim calcmode="lin" valueType="num">
                                      <p:cBhvr>
                                        <p:cTn id="21" dur="500" fill="hold"/>
                                        <p:tgtEl>
                                          <p:spTgt spid="4301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30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 calcmode="lin" valueType="num">
                                      <p:cBhvr>
                                        <p:cTn id="27" dur="500" fill="hold"/>
                                        <p:tgtEl>
                                          <p:spTgt spid="4301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301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anim calcmode="lin" valueType="num">
                                      <p:cBhvr>
                                        <p:cTn id="33" dur="500" fill="hold"/>
                                        <p:tgtEl>
                                          <p:spTgt spid="43012">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301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3012">
                                            <p:txEl>
                                              <p:pRg st="6" end="6"/>
                                            </p:txEl>
                                          </p:spTgt>
                                        </p:tgtEl>
                                        <p:attrNameLst>
                                          <p:attrName>style.visibility</p:attrName>
                                        </p:attrNameLst>
                                      </p:cBhvr>
                                      <p:to>
                                        <p:strVal val="visible"/>
                                      </p:to>
                                    </p:set>
                                    <p:anim calcmode="lin" valueType="num">
                                      <p:cBhvr>
                                        <p:cTn id="39" dur="500" fill="hold"/>
                                        <p:tgtEl>
                                          <p:spTgt spid="4301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301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a:ln w="12700">
            <a:noFill/>
            <a:miter lim="800000"/>
            <a:headEnd/>
            <a:tailEnd/>
          </a:ln>
        </p:spPr>
      </p:pic>
      <p:sp>
        <p:nvSpPr>
          <p:cNvPr id="30723"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9F16045C-D3FE-41EF-94F4-48C7D9C5D37E}"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14</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30724" name="Rectangle 3"/>
          <p:cNvSpPr>
            <a:spLocks noGrp="1" noChangeArrowheads="1"/>
          </p:cNvSpPr>
          <p:nvPr>
            <p:ph type="title"/>
          </p:nvPr>
        </p:nvSpPr>
        <p:spPr/>
        <p:txBody>
          <a:bodyPr/>
          <a:lstStyle/>
          <a:p>
            <a:pPr eaLnBrk="1" hangingPunct="1"/>
            <a:r>
              <a:rPr lang="en-US" smtClean="0"/>
              <a:t>OUTCOMES FOR STUDENTS</a:t>
            </a:r>
          </a:p>
        </p:txBody>
      </p:sp>
      <p:sp>
        <p:nvSpPr>
          <p:cNvPr id="45060" name="Rectangle 4"/>
          <p:cNvSpPr>
            <a:spLocks noGrp="1" noChangeArrowheads="1"/>
          </p:cNvSpPr>
          <p:nvPr>
            <p:ph type="body" idx="1"/>
          </p:nvPr>
        </p:nvSpPr>
        <p:spPr>
          <a:xfrm>
            <a:off x="165100" y="1244600"/>
            <a:ext cx="7061200" cy="5943600"/>
          </a:xfrm>
        </p:spPr>
        <p:txBody>
          <a:bodyPr/>
          <a:lstStyle/>
          <a:p>
            <a:pPr marL="304800" indent="-274638" eaLnBrk="1" hangingPunct="1">
              <a:spcBef>
                <a:spcPct val="0"/>
              </a:spcBef>
            </a:pPr>
            <a:r>
              <a:rPr lang="en-US" sz="2400" smtClean="0"/>
              <a:t>Engaging, Relevant and Rigorous curriculum </a:t>
            </a:r>
          </a:p>
          <a:p>
            <a:pPr marL="304800" indent="-274638" eaLnBrk="1" hangingPunct="1">
              <a:spcBef>
                <a:spcPts val="500"/>
              </a:spcBef>
            </a:pPr>
            <a:r>
              <a:rPr lang="en-US" sz="2400" smtClean="0"/>
              <a:t>Integrated academics in STEAM </a:t>
            </a:r>
          </a:p>
          <a:p>
            <a:pPr marL="304800" indent="-274638" eaLnBrk="1" hangingPunct="1">
              <a:spcBef>
                <a:spcPts val="500"/>
              </a:spcBef>
            </a:pPr>
            <a:r>
              <a:rPr lang="en-US" sz="2400" smtClean="0"/>
              <a:t>Work-based learning/internships</a:t>
            </a:r>
          </a:p>
          <a:p>
            <a:pPr marL="304800" indent="-274638" eaLnBrk="1" hangingPunct="1">
              <a:spcBef>
                <a:spcPts val="500"/>
              </a:spcBef>
            </a:pPr>
            <a:r>
              <a:rPr lang="en-US" sz="2400" smtClean="0"/>
              <a:t>Articulation/Dual credit</a:t>
            </a:r>
          </a:p>
          <a:p>
            <a:pPr marL="304800" indent="-274638" eaLnBrk="1" hangingPunct="1">
              <a:spcBef>
                <a:spcPts val="500"/>
              </a:spcBef>
            </a:pPr>
            <a:r>
              <a:rPr lang="en-US" sz="2400" smtClean="0"/>
              <a:t>Multiple exit points for certificate and degrees</a:t>
            </a:r>
          </a:p>
          <a:p>
            <a:pPr marL="304800" indent="-274638" eaLnBrk="1" hangingPunct="1">
              <a:spcBef>
                <a:spcPts val="500"/>
              </a:spcBef>
            </a:pPr>
            <a:r>
              <a:rPr lang="en-US" sz="2400" smtClean="0"/>
              <a:t>High wage - High Demand Careers</a:t>
            </a:r>
          </a:p>
          <a:p>
            <a:pPr marL="0" lvl="1" indent="0" eaLnBrk="1" hangingPunct="1">
              <a:spcBef>
                <a:spcPts val="500"/>
              </a:spcBef>
            </a:pPr>
            <a:endParaRPr lang="en-US" smtClean="0"/>
          </a:p>
        </p:txBody>
      </p:sp>
      <p:sp>
        <p:nvSpPr>
          <p:cNvPr id="45061" name="Rectangle 5"/>
          <p:cNvSpPr>
            <a:spLocks/>
          </p:cNvSpPr>
          <p:nvPr/>
        </p:nvSpPr>
        <p:spPr bwMode="auto">
          <a:xfrm>
            <a:off x="177800" y="3784600"/>
            <a:ext cx="5892800" cy="520700"/>
          </a:xfrm>
          <a:prstGeom prst="rect">
            <a:avLst/>
          </a:prstGeom>
          <a:noFill/>
          <a:ln w="12700">
            <a:noFill/>
            <a:miter lim="800000"/>
            <a:headEnd/>
            <a:tailEnd/>
          </a:ln>
        </p:spPr>
        <p:txBody>
          <a:bodyPr lIns="0" tIns="0" rIns="0" bIns="0"/>
          <a:lstStyle/>
          <a:p>
            <a:pPr algn="l">
              <a:spcBef>
                <a:spcPts val="475"/>
              </a:spcBef>
              <a:buClr>
                <a:srgbClr val="000000"/>
              </a:buClr>
              <a:buSzPct val="125000"/>
              <a:buFont typeface="Calibri" pitchFamily="34" charset="0"/>
              <a:buChar char="•"/>
            </a:pPr>
            <a:r>
              <a:rPr lang="en-US" sz="2800">
                <a:solidFill>
                  <a:schemeClr val="tx1"/>
                </a:solidFill>
                <a:latin typeface="Calibri Bold" charset="0"/>
                <a:ea typeface="Calibri Bold" charset="0"/>
                <a:cs typeface="Calibri Bold" charset="0"/>
                <a:sym typeface="Calibri Bold" charset="0"/>
              </a:rPr>
              <a:t> UCI- Irvine Preferential Admissions</a:t>
            </a:r>
          </a:p>
        </p:txBody>
      </p:sp>
      <p:pic>
        <p:nvPicPr>
          <p:cNvPr id="45062" name="Picture 6"/>
          <p:cNvPicPr>
            <a:picLocks noChangeArrowheads="1"/>
          </p:cNvPicPr>
          <p:nvPr/>
        </p:nvPicPr>
        <p:blipFill>
          <a:blip r:embed="rId4" cstate="print"/>
          <a:srcRect/>
          <a:stretch>
            <a:fillRect/>
          </a:stretch>
        </p:blipFill>
        <p:spPr bwMode="auto">
          <a:xfrm>
            <a:off x="5991225" y="2949575"/>
            <a:ext cx="2832100" cy="2832100"/>
          </a:xfrm>
          <a:prstGeom prst="rect">
            <a:avLst/>
          </a:prstGeom>
          <a:noFill/>
          <a:ln w="12700">
            <a:noFill/>
            <a:miter lim="800000"/>
            <a:headEnd/>
            <a:tailEnd/>
          </a:ln>
        </p:spPr>
      </p:pic>
      <p:sp>
        <p:nvSpPr>
          <p:cNvPr id="45063" name="Rectangle 7"/>
          <p:cNvSpPr>
            <a:spLocks/>
          </p:cNvSpPr>
          <p:nvPr/>
        </p:nvSpPr>
        <p:spPr bwMode="auto">
          <a:xfrm>
            <a:off x="6324600" y="1282700"/>
            <a:ext cx="2717800" cy="3670300"/>
          </a:xfrm>
          <a:prstGeom prst="rect">
            <a:avLst/>
          </a:prstGeom>
          <a:solidFill>
            <a:srgbClr val="FFFE93"/>
          </a:solidFill>
          <a:ln w="12700" cap="flat">
            <a:noFill/>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lgn="l">
              <a:defRPr/>
            </a:pPr>
            <a:r>
              <a:rPr lang="en-US" sz="1800" dirty="0">
                <a:solidFill>
                  <a:schemeClr val="tx1"/>
                </a:solidFill>
                <a:latin typeface="Gill Sans MT Bold" charset="0"/>
                <a:ea typeface="Gill Sans MT Bold" charset="0"/>
                <a:cs typeface="Gill Sans MT Bold" charset="0"/>
                <a:sym typeface="Gill Sans MT Bold" charset="0"/>
              </a:rPr>
              <a:t>Product Design</a:t>
            </a:r>
            <a:endParaRPr lang="en-US" sz="1800" dirty="0">
              <a:solidFill>
                <a:schemeClr val="tx1"/>
              </a:solidFill>
              <a:latin typeface="Gill Sans MT Bold" charset="0"/>
              <a:ea typeface="Lucida Grande" charset="0"/>
              <a:cs typeface="Lucida Grande" charset="0"/>
              <a:sym typeface="Gill Sans MT Bold" charset="0"/>
            </a:endParaRPr>
          </a:p>
          <a:p>
            <a:pPr algn="l">
              <a:defRPr/>
            </a:pPr>
            <a:r>
              <a:rPr lang="en-US" sz="1800" dirty="0">
                <a:solidFill>
                  <a:schemeClr val="tx1"/>
                </a:solidFill>
                <a:latin typeface="Gill Sans MT Bold" charset="0"/>
                <a:ea typeface="Gill Sans MT Bold" charset="0"/>
                <a:cs typeface="Gill Sans MT Bold" charset="0"/>
                <a:sym typeface="Gill Sans MT Bold" charset="0"/>
              </a:rPr>
              <a:t>Architecture</a:t>
            </a:r>
          </a:p>
          <a:p>
            <a:pPr algn="l">
              <a:defRPr/>
            </a:pPr>
            <a:r>
              <a:rPr lang="en-US" sz="1800" dirty="0">
                <a:solidFill>
                  <a:schemeClr val="tx1"/>
                </a:solidFill>
                <a:latin typeface="Gill Sans MT Bold" charset="0"/>
                <a:ea typeface="Gill Sans MT Bold" charset="0"/>
                <a:cs typeface="Gill Sans MT Bold" charset="0"/>
                <a:sym typeface="Gill Sans MT Bold" charset="0"/>
              </a:rPr>
              <a:t>Toy Design</a:t>
            </a:r>
          </a:p>
          <a:p>
            <a:pPr algn="l">
              <a:defRPr/>
            </a:pPr>
            <a:r>
              <a:rPr lang="en-US" sz="1800" dirty="0">
                <a:solidFill>
                  <a:schemeClr val="tx1"/>
                </a:solidFill>
                <a:latin typeface="Gill Sans MT Bold" charset="0"/>
                <a:ea typeface="Gill Sans MT Bold" charset="0"/>
                <a:cs typeface="Gill Sans MT Bold" charset="0"/>
                <a:sym typeface="Gill Sans MT Bold" charset="0"/>
              </a:rPr>
              <a:t>Engineering</a:t>
            </a:r>
          </a:p>
          <a:p>
            <a:pPr algn="l">
              <a:defRPr/>
            </a:pPr>
            <a:r>
              <a:rPr lang="en-US" sz="1800" dirty="0">
                <a:solidFill>
                  <a:schemeClr val="tx1"/>
                </a:solidFill>
                <a:latin typeface="Gill Sans MT Bold" charset="0"/>
                <a:ea typeface="Gill Sans MT Bold" charset="0"/>
                <a:cs typeface="Gill Sans MT Bold" charset="0"/>
                <a:sym typeface="Gill Sans MT Bold" charset="0"/>
              </a:rPr>
              <a:t>Automotive Design</a:t>
            </a:r>
          </a:p>
          <a:p>
            <a:pPr algn="l">
              <a:defRPr/>
            </a:pPr>
            <a:r>
              <a:rPr lang="en-US" sz="1800" dirty="0">
                <a:solidFill>
                  <a:schemeClr val="tx1"/>
                </a:solidFill>
                <a:latin typeface="Gill Sans MT Bold" charset="0"/>
                <a:ea typeface="Gill Sans MT Bold" charset="0"/>
                <a:cs typeface="Gill Sans MT Bold" charset="0"/>
                <a:sym typeface="Gill Sans MT Bold" charset="0"/>
              </a:rPr>
              <a:t>Computer Modeling</a:t>
            </a:r>
          </a:p>
          <a:p>
            <a:pPr algn="l">
              <a:defRPr/>
            </a:pPr>
            <a:r>
              <a:rPr lang="en-US" sz="1800" dirty="0">
                <a:solidFill>
                  <a:schemeClr val="tx1"/>
                </a:solidFill>
                <a:latin typeface="Gill Sans MT Bold" charset="0"/>
                <a:ea typeface="Gill Sans MT Bold" charset="0"/>
                <a:cs typeface="Gill Sans MT Bold" charset="0"/>
                <a:sym typeface="Gill Sans MT Bold" charset="0"/>
              </a:rPr>
              <a:t>Digital Illustration </a:t>
            </a:r>
          </a:p>
          <a:p>
            <a:pPr algn="l">
              <a:defRPr/>
            </a:pPr>
            <a:r>
              <a:rPr lang="en-US" sz="1800" dirty="0">
                <a:solidFill>
                  <a:schemeClr val="tx1"/>
                </a:solidFill>
                <a:latin typeface="Gill Sans MT Bold" charset="0"/>
                <a:ea typeface="Gill Sans MT Bold" charset="0"/>
                <a:cs typeface="Gill Sans MT Bold" charset="0"/>
                <a:sym typeface="Gill Sans MT Bold" charset="0"/>
              </a:rPr>
              <a:t>Model Making</a:t>
            </a:r>
          </a:p>
          <a:p>
            <a:pPr algn="l">
              <a:defRPr/>
            </a:pPr>
            <a:r>
              <a:rPr lang="en-US" sz="1800" dirty="0">
                <a:solidFill>
                  <a:schemeClr val="tx1"/>
                </a:solidFill>
                <a:latin typeface="Gill Sans MT Bold" charset="0"/>
                <a:ea typeface="Gill Sans MT Bold" charset="0"/>
                <a:cs typeface="Gill Sans MT Bold" charset="0"/>
                <a:sym typeface="Gill Sans MT Bold" charset="0"/>
              </a:rPr>
              <a:t>Drafting</a:t>
            </a:r>
          </a:p>
          <a:p>
            <a:pPr algn="l">
              <a:defRPr/>
            </a:pPr>
            <a:r>
              <a:rPr lang="en-US" sz="1800" dirty="0">
                <a:solidFill>
                  <a:schemeClr val="tx1"/>
                </a:solidFill>
                <a:latin typeface="Gill Sans MT Bold" charset="0"/>
                <a:ea typeface="Gill Sans MT Bold" charset="0"/>
                <a:cs typeface="Gill Sans MT Bold" charset="0"/>
                <a:sym typeface="Gill Sans MT Bold" charset="0"/>
              </a:rPr>
              <a:t>Entertainment Design</a:t>
            </a:r>
          </a:p>
          <a:p>
            <a:pPr algn="l">
              <a:defRPr/>
            </a:pPr>
            <a:r>
              <a:rPr lang="en-US" sz="1800" dirty="0">
                <a:solidFill>
                  <a:schemeClr val="tx1"/>
                </a:solidFill>
                <a:latin typeface="Gill Sans MT Bold" charset="0"/>
                <a:ea typeface="Gill Sans MT Bold" charset="0"/>
                <a:cs typeface="Gill Sans MT Bold" charset="0"/>
                <a:sym typeface="Gill Sans MT Bold" charset="0"/>
              </a:rPr>
              <a:t>Ergonomics</a:t>
            </a:r>
          </a:p>
          <a:p>
            <a:pPr algn="l">
              <a:defRPr/>
            </a:pPr>
            <a:r>
              <a:rPr lang="en-US" sz="1800" dirty="0">
                <a:solidFill>
                  <a:schemeClr val="tx1"/>
                </a:solidFill>
                <a:latin typeface="Gill Sans MT Bold" charset="0"/>
                <a:ea typeface="Gill Sans MT Bold" charset="0"/>
                <a:cs typeface="Gill Sans MT Bold" charset="0"/>
                <a:sym typeface="Gill Sans MT Bold" charset="0"/>
              </a:rPr>
              <a:t>Green Technologies</a:t>
            </a:r>
          </a:p>
          <a:p>
            <a:pPr algn="l">
              <a:defRPr/>
            </a:pPr>
            <a:r>
              <a:rPr lang="en-US" sz="1800" dirty="0">
                <a:solidFill>
                  <a:schemeClr val="tx1"/>
                </a:solidFill>
                <a:latin typeface="Gill Sans MT Bold" charset="0"/>
                <a:ea typeface="Gill Sans MT Bold" charset="0"/>
                <a:cs typeface="Gill Sans MT Bold" charset="0"/>
                <a:sym typeface="Gill Sans MT Bold" charset="0"/>
              </a:rPr>
              <a:t>Advanced Manufacturing </a:t>
            </a:r>
          </a:p>
          <a:p>
            <a:pPr algn="l">
              <a:defRPr/>
            </a:pPr>
            <a:endParaRPr lang="en-US" sz="1800" dirty="0">
              <a:solidFill>
                <a:schemeClr val="tx1"/>
              </a:solidFill>
              <a:latin typeface="Gill Sans MT" charset="0"/>
              <a:ea typeface="Gill Sans MT" charset="0"/>
              <a:cs typeface="Gill Sans MT" charset="0"/>
              <a:sym typeface="Gill Sans MT" charset="0"/>
            </a:endParaRPr>
          </a:p>
        </p:txBody>
      </p:sp>
      <p:sp>
        <p:nvSpPr>
          <p:cNvPr id="9" name="Rectangle 8"/>
          <p:cNvSpPr>
            <a:spLocks noChangeArrowheads="1"/>
          </p:cNvSpPr>
          <p:nvPr/>
        </p:nvSpPr>
        <p:spPr bwMode="auto">
          <a:xfrm>
            <a:off x="609600" y="4800600"/>
            <a:ext cx="2057400" cy="1371600"/>
          </a:xfrm>
          <a:prstGeom prst="rect">
            <a:avLst/>
          </a:prstGeom>
          <a:noFill/>
          <a:ln w="25400" algn="ctr">
            <a:noFill/>
            <a:round/>
            <a:headEnd/>
            <a:tailEnd/>
          </a:ln>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p:cTn id="7" dur="500" fill="hold"/>
                                        <p:tgtEl>
                                          <p:spTgt spid="450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60">
                                            <p:txEl>
                                              <p:pRg st="1" end="1"/>
                                            </p:txEl>
                                          </p:spTgt>
                                        </p:tgtEl>
                                        <p:attrNameLst>
                                          <p:attrName>style.visibility</p:attrName>
                                        </p:attrNameLst>
                                      </p:cBhvr>
                                      <p:to>
                                        <p:strVal val="visible"/>
                                      </p:to>
                                    </p:set>
                                    <p:anim calcmode="lin" valueType="num">
                                      <p:cBhvr>
                                        <p:cTn id="13" dur="5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506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p:cTn id="19" dur="500" fill="hold"/>
                                        <p:tgtEl>
                                          <p:spTgt spid="4506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506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60">
                                            <p:txEl>
                                              <p:pRg st="3" end="3"/>
                                            </p:txEl>
                                          </p:spTgt>
                                        </p:tgtEl>
                                        <p:attrNameLst>
                                          <p:attrName>style.visibility</p:attrName>
                                        </p:attrNameLst>
                                      </p:cBhvr>
                                      <p:to>
                                        <p:strVal val="visible"/>
                                      </p:to>
                                    </p:set>
                                    <p:anim calcmode="lin" valueType="num">
                                      <p:cBhvr>
                                        <p:cTn id="25" dur="500" fill="hold"/>
                                        <p:tgtEl>
                                          <p:spTgt spid="4506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506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60">
                                            <p:txEl>
                                              <p:pRg st="4" end="4"/>
                                            </p:txEl>
                                          </p:spTgt>
                                        </p:tgtEl>
                                        <p:attrNameLst>
                                          <p:attrName>style.visibility</p:attrName>
                                        </p:attrNameLst>
                                      </p:cBhvr>
                                      <p:to>
                                        <p:strVal val="visible"/>
                                      </p:to>
                                    </p:set>
                                    <p:anim calcmode="lin" valueType="num">
                                      <p:cBhvr>
                                        <p:cTn id="31" dur="500" fill="hold"/>
                                        <p:tgtEl>
                                          <p:spTgt spid="4506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506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45063"/>
                                        </p:tgtEl>
                                        <p:attrNameLst>
                                          <p:attrName>style.visibility</p:attrName>
                                        </p:attrNameLst>
                                      </p:cBhvr>
                                      <p:to>
                                        <p:strVal val="visible"/>
                                      </p:to>
                                    </p:set>
                                    <p:anim calcmode="lin" valueType="num">
                                      <p:cBhvr>
                                        <p:cTn id="37" dur="500" fill="hold"/>
                                        <p:tgtEl>
                                          <p:spTgt spid="45063"/>
                                        </p:tgtEl>
                                        <p:attrNameLst>
                                          <p:attrName>ppt_x</p:attrName>
                                        </p:attrNameLst>
                                      </p:cBhvr>
                                      <p:tavLst>
                                        <p:tav tm="0">
                                          <p:val>
                                            <p:strVal val="#ppt_x-#ppt_w/2"/>
                                          </p:val>
                                        </p:tav>
                                        <p:tav tm="100000">
                                          <p:val>
                                            <p:strVal val="#ppt_x"/>
                                          </p:val>
                                        </p:tav>
                                      </p:tavLst>
                                    </p:anim>
                                    <p:anim calcmode="lin" valueType="num">
                                      <p:cBhvr>
                                        <p:cTn id="38" dur="500" fill="hold"/>
                                        <p:tgtEl>
                                          <p:spTgt spid="45063"/>
                                        </p:tgtEl>
                                        <p:attrNameLst>
                                          <p:attrName>ppt_y</p:attrName>
                                        </p:attrNameLst>
                                      </p:cBhvr>
                                      <p:tavLst>
                                        <p:tav tm="0">
                                          <p:val>
                                            <p:strVal val="#ppt_y"/>
                                          </p:val>
                                        </p:tav>
                                        <p:tav tm="100000">
                                          <p:val>
                                            <p:strVal val="#ppt_y"/>
                                          </p:val>
                                        </p:tav>
                                      </p:tavLst>
                                    </p:anim>
                                    <p:anim calcmode="lin" valueType="num">
                                      <p:cBhvr>
                                        <p:cTn id="39" dur="500" fill="hold"/>
                                        <p:tgtEl>
                                          <p:spTgt spid="45063"/>
                                        </p:tgtEl>
                                        <p:attrNameLst>
                                          <p:attrName>ppt_w</p:attrName>
                                        </p:attrNameLst>
                                      </p:cBhvr>
                                      <p:tavLst>
                                        <p:tav tm="0">
                                          <p:val>
                                            <p:fltVal val="0"/>
                                          </p:val>
                                        </p:tav>
                                        <p:tav tm="100000">
                                          <p:val>
                                            <p:strVal val="#ppt_w"/>
                                          </p:val>
                                        </p:tav>
                                      </p:tavLst>
                                    </p:anim>
                                    <p:anim calcmode="lin" valueType="num">
                                      <p:cBhvr>
                                        <p:cTn id="40" dur="500" fill="hold"/>
                                        <p:tgtEl>
                                          <p:spTgt spid="45063"/>
                                        </p:tgtEl>
                                        <p:attrNameLst>
                                          <p:attrName>ppt_h</p:attrName>
                                        </p:attrNameLst>
                                      </p:cBhvr>
                                      <p:tavLst>
                                        <p:tav tm="0">
                                          <p:val>
                                            <p:strVal val="#ppt_h"/>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5060">
                                            <p:txEl>
                                              <p:pRg st="5" end="5"/>
                                            </p:txEl>
                                          </p:spTgt>
                                        </p:tgtEl>
                                        <p:attrNameLst>
                                          <p:attrName>style.visibility</p:attrName>
                                        </p:attrNameLst>
                                      </p:cBhvr>
                                      <p:to>
                                        <p:strVal val="visible"/>
                                      </p:to>
                                    </p:set>
                                    <p:anim calcmode="lin" valueType="num">
                                      <p:cBhvr>
                                        <p:cTn id="43" dur="500" fill="hold"/>
                                        <p:tgtEl>
                                          <p:spTgt spid="45060">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506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45061"/>
                                        </p:tgtEl>
                                        <p:attrNameLst>
                                          <p:attrName>style.visibility</p:attrName>
                                        </p:attrNameLst>
                                      </p:cBhvr>
                                      <p:to>
                                        <p:strVal val="visible"/>
                                      </p:to>
                                    </p:set>
                                    <p:animEffect transition="in" filter="fade">
                                      <p:cBhvr>
                                        <p:cTn id="49" dur="2000"/>
                                        <p:tgtEl>
                                          <p:spTgt spid="45061"/>
                                        </p:tgtEl>
                                      </p:cBhvr>
                                    </p:animEffect>
                                    <p:anim calcmode="lin" valueType="num">
                                      <p:cBhvr>
                                        <p:cTn id="50" dur="2000" fill="hold"/>
                                        <p:tgtEl>
                                          <p:spTgt spid="45061"/>
                                        </p:tgtEl>
                                        <p:attrNameLst>
                                          <p:attrName>style.rotation</p:attrName>
                                        </p:attrNameLst>
                                      </p:cBhvr>
                                      <p:tavLst>
                                        <p:tav tm="0">
                                          <p:val>
                                            <p:fltVal val="720"/>
                                          </p:val>
                                        </p:tav>
                                        <p:tav tm="100000">
                                          <p:val>
                                            <p:fltVal val="0"/>
                                          </p:val>
                                        </p:tav>
                                      </p:tavLst>
                                    </p:anim>
                                    <p:anim calcmode="lin" valueType="num">
                                      <p:cBhvr>
                                        <p:cTn id="51" dur="2000" fill="hold"/>
                                        <p:tgtEl>
                                          <p:spTgt spid="45061"/>
                                        </p:tgtEl>
                                        <p:attrNameLst>
                                          <p:attrName>ppt_h</p:attrName>
                                        </p:attrNameLst>
                                      </p:cBhvr>
                                      <p:tavLst>
                                        <p:tav tm="0">
                                          <p:val>
                                            <p:fltVal val="0"/>
                                          </p:val>
                                        </p:tav>
                                        <p:tav tm="100000">
                                          <p:val>
                                            <p:strVal val="#ppt_h"/>
                                          </p:val>
                                        </p:tav>
                                      </p:tavLst>
                                    </p:anim>
                                    <p:anim calcmode="lin" valueType="num">
                                      <p:cBhvr>
                                        <p:cTn id="52" dur="2000" fill="hold"/>
                                        <p:tgtEl>
                                          <p:spTgt spid="45061"/>
                                        </p:tgtEl>
                                        <p:attrNameLst>
                                          <p:attrName>ppt_w</p:attrName>
                                        </p:attrNameLst>
                                      </p:cBhvr>
                                      <p:tavLst>
                                        <p:tav tm="0">
                                          <p:val>
                                            <p:fltVal val="0"/>
                                          </p:val>
                                        </p:tav>
                                        <p:tav tm="100000">
                                          <p:val>
                                            <p:strVal val="#ppt_w"/>
                                          </p:val>
                                        </p:tav>
                                      </p:tavLst>
                                    </p:anim>
                                  </p:childTnLst>
                                </p:cTn>
                              </p:par>
                              <p:par>
                                <p:cTn id="53" presetID="29" presetClass="exit" presetSubtype="0" fill="hold" nodeType="withEffect">
                                  <p:stCondLst>
                                    <p:cond delay="0"/>
                                  </p:stCondLst>
                                  <p:childTnLst>
                                    <p:anim calcmode="lin" valueType="num">
                                      <p:cBhvr>
                                        <p:cTn id="54" dur="1000"/>
                                        <p:tgtEl>
                                          <p:spTgt spid="45063"/>
                                        </p:tgtEl>
                                        <p:attrNameLst>
                                          <p:attrName>ppt_x</p:attrName>
                                        </p:attrNameLst>
                                      </p:cBhvr>
                                      <p:tavLst>
                                        <p:tav tm="0">
                                          <p:val>
                                            <p:strVal val="ppt_x"/>
                                          </p:val>
                                        </p:tav>
                                        <p:tav tm="100000">
                                          <p:val>
                                            <p:strVal val="ppt_x-.2"/>
                                          </p:val>
                                        </p:tav>
                                      </p:tavLst>
                                    </p:anim>
                                    <p:anim calcmode="lin" valueType="num">
                                      <p:cBhvr>
                                        <p:cTn id="55" dur="1000"/>
                                        <p:tgtEl>
                                          <p:spTgt spid="45063"/>
                                        </p:tgtEl>
                                        <p:attrNameLst>
                                          <p:attrName>ppt_y</p:attrName>
                                        </p:attrNameLst>
                                      </p:cBhvr>
                                      <p:tavLst>
                                        <p:tav tm="0">
                                          <p:val>
                                            <p:strVal val="ppt_y"/>
                                          </p:val>
                                        </p:tav>
                                        <p:tav tm="100000">
                                          <p:val>
                                            <p:strVal val="ppt_y"/>
                                          </p:val>
                                        </p:tav>
                                      </p:tavLst>
                                    </p:anim>
                                    <p:animEffect transition="out" filter="fade">
                                      <p:cBhvr>
                                        <p:cTn id="56" dur="1000"/>
                                        <p:tgtEl>
                                          <p:spTgt spid="45063"/>
                                        </p:tgtEl>
                                      </p:cBhvr>
                                    </p:animEffect>
                                    <p:set>
                                      <p:cBhvr>
                                        <p:cTn id="57" dur="1" fill="hold">
                                          <p:stCondLst>
                                            <p:cond delay="999"/>
                                          </p:stCondLst>
                                        </p:cTn>
                                        <p:tgtEl>
                                          <p:spTgt spid="45063"/>
                                        </p:tgtEl>
                                        <p:attrNameLst>
                                          <p:attrName>style.visibility</p:attrName>
                                        </p:attrNameLst>
                                      </p:cBhvr>
                                      <p:to>
                                        <p:strVal val="hidden"/>
                                      </p:to>
                                    </p:set>
                                  </p:childTnLst>
                                </p:cTn>
                              </p:par>
                            </p:childTnLst>
                          </p:cTn>
                        </p:par>
                        <p:par>
                          <p:cTn id="58" fill="hold">
                            <p:stCondLst>
                              <p:cond delay="2000"/>
                            </p:stCondLst>
                            <p:childTnLst>
                              <p:par>
                                <p:cTn id="59" presetID="75885568" presetClass="entr" presetSubtype="75502848" fill="hold" nodeType="afterEffect">
                                  <p:stCondLst>
                                    <p:cond delay="0"/>
                                  </p:stCondLst>
                                  <p:childTnLst>
                                    <p:set>
                                      <p:cBhvr>
                                        <p:cTn id="60" dur="1" fill="hold">
                                          <p:stCondLst>
                                            <p:cond delay="499"/>
                                          </p:stCondLst>
                                        </p:cTn>
                                        <p:tgtEl>
                                          <p:spTgt spid="450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nodePh="1">
                                  <p:stCondLst>
                                    <p:cond delay="0"/>
                                  </p:stCondLst>
                                  <p:endCondLst>
                                    <p:cond evt="begin" delay="0">
                                      <p:tn val="63"/>
                                    </p:cond>
                                  </p:end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bldLvl="5" autoUpdateAnimBg="0"/>
      <p:bldP spid="4506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31747"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5C301378-EFD0-41A4-8F20-F45A514A897B}"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15</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31748" name="Rectangle 3"/>
          <p:cNvSpPr>
            <a:spLocks noGrp="1" noChangeArrowheads="1"/>
          </p:cNvSpPr>
          <p:nvPr>
            <p:ph type="body" idx="1"/>
          </p:nvPr>
        </p:nvSpPr>
        <p:spPr>
          <a:xfrm>
            <a:off x="1320800" y="2451100"/>
            <a:ext cx="7010400" cy="4038600"/>
          </a:xfrm>
        </p:spPr>
        <p:txBody>
          <a:bodyPr/>
          <a:lstStyle/>
          <a:p>
            <a:pPr eaLnBrk="1" hangingPunct="1">
              <a:buFont typeface="Arial" charset="0"/>
              <a:buNone/>
            </a:pPr>
            <a:r>
              <a:rPr lang="en-US" smtClean="0">
                <a:latin typeface="Calibri Bold" charset="0"/>
                <a:ea typeface="Calibri Bold" charset="0"/>
                <a:cs typeface="Calibri Bold" charset="0"/>
                <a:sym typeface="Calibri Bold" charset="0"/>
              </a:rPr>
              <a:t>“We may not all be Dali or Degas.  But today we must all be designers.”</a:t>
            </a:r>
            <a:endParaRPr lang="en-US" smtClean="0">
              <a:latin typeface="Calibri Bold" charset="0"/>
              <a:ea typeface="ヒラギノ角ゴ ProN W6" charset="0"/>
              <a:cs typeface="ヒラギノ角ゴ ProN W6" charset="0"/>
              <a:sym typeface="Calibri Bold" charset="0"/>
            </a:endParaRPr>
          </a:p>
          <a:p>
            <a:pPr eaLnBrk="1" hangingPunct="1"/>
            <a:endParaRPr lang="en-US" smtClean="0">
              <a:latin typeface="Calibri Bold" charset="0"/>
              <a:ea typeface="ヒラギノ角ゴ ProN W6" charset="0"/>
              <a:cs typeface="ヒラギノ角ゴ ProN W6" charset="0"/>
              <a:sym typeface="Calibri Bold" charset="0"/>
            </a:endParaRPr>
          </a:p>
          <a:p>
            <a:pPr eaLnBrk="1" hangingPunct="1">
              <a:buFont typeface="Arial" charset="0"/>
              <a:buNone/>
            </a:pPr>
            <a:r>
              <a:rPr lang="en-US" smtClean="0">
                <a:latin typeface="Calibri Bold" charset="0"/>
                <a:ea typeface="ヒラギノ角ゴ ProN W6" charset="0"/>
                <a:cs typeface="ヒラギノ角ゴ ProN W6" charset="0"/>
                <a:sym typeface="Calibri Bold" charset="0"/>
              </a:rPr>
              <a:t>					</a:t>
            </a:r>
            <a:r>
              <a:rPr lang="en-US" smtClean="0">
                <a:latin typeface="Calibri Bold Italic" charset="0"/>
                <a:ea typeface="Calibri Bold Italic" charset="0"/>
                <a:cs typeface="Calibri Bold Italic" charset="0"/>
                <a:sym typeface="Calibri Bold Italic" charset="0"/>
              </a:rPr>
              <a:t>Daniel Pink</a:t>
            </a:r>
            <a:endParaRPr lang="en-US" smtClean="0">
              <a:latin typeface="Calibri Bold Italic" charset="0"/>
              <a:ea typeface="ヒラギノ角ゴ ProN W6" charset="0"/>
              <a:cs typeface="ヒラギノ角ゴ ProN W6" charset="0"/>
              <a:sym typeface="Calibri Bold Italic" charset="0"/>
            </a:endParaRPr>
          </a:p>
        </p:txBody>
      </p:sp>
      <p:sp>
        <p:nvSpPr>
          <p:cNvPr id="31749" name="Rectangle 4"/>
          <p:cNvSpPr>
            <a:spLocks noGrp="1" noChangeArrowheads="1"/>
          </p:cNvSpPr>
          <p:nvPr>
            <p:ph type="title"/>
          </p:nvPr>
        </p:nvSpPr>
        <p:spPr>
          <a:xfrm>
            <a:off x="711200" y="274638"/>
            <a:ext cx="8229600" cy="1143000"/>
          </a:xfrm>
        </p:spPr>
        <p:txBody>
          <a:bodyPr/>
          <a:lstStyle/>
          <a:p>
            <a:pPr eaLnBrk="1" hangingPunct="1"/>
            <a:r>
              <a:rPr lang="en-US" smtClean="0"/>
              <a:t>DO WE HAVE TO BE ARTISTS?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p:cTn id="7" dur="1000" fill="hold"/>
                                        <p:tgtEl>
                                          <p:spTgt spid="3174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74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8">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 calcmode="lin" valueType="num">
                                      <p:cBhvr>
                                        <p:cTn id="12" dur="1000" fill="hold"/>
                                        <p:tgtEl>
                                          <p:spTgt spid="31748">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31748">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mtClean="0"/>
              <a:t>SKETCHING ACTIVITY</a:t>
            </a:r>
          </a:p>
        </p:txBody>
      </p:sp>
      <p:sp>
        <p:nvSpPr>
          <p:cNvPr id="49154" name="Rectangle 2"/>
          <p:cNvSpPr>
            <a:spLocks noGrp="1" noChangeArrowheads="1"/>
          </p:cNvSpPr>
          <p:nvPr>
            <p:ph type="body" idx="1"/>
          </p:nvPr>
        </p:nvSpPr>
        <p:spPr>
          <a:xfrm>
            <a:off x="457200" y="1408113"/>
            <a:ext cx="8229600" cy="5145087"/>
          </a:xfrm>
        </p:spPr>
        <p:txBody>
          <a:bodyPr/>
          <a:lstStyle/>
          <a:p>
            <a:pPr marL="304800" indent="-304800" eaLnBrk="1" hangingPunct="1">
              <a:spcBef>
                <a:spcPct val="0"/>
              </a:spcBef>
            </a:pPr>
            <a:r>
              <a:rPr lang="en-US" smtClean="0"/>
              <a:t>Teacher Training </a:t>
            </a:r>
          </a:p>
          <a:p>
            <a:pPr lvl="1" eaLnBrk="1" hangingPunct="1"/>
            <a:r>
              <a:rPr lang="en-US" smtClean="0"/>
              <a:t>Rapid Visualization </a:t>
            </a:r>
          </a:p>
          <a:p>
            <a:pPr lvl="1" eaLnBrk="1" hangingPunct="1"/>
            <a:r>
              <a:rPr lang="en-US" smtClean="0"/>
              <a:t>Sketching Techniques</a:t>
            </a:r>
          </a:p>
          <a:p>
            <a:pPr lvl="2" eaLnBrk="1" hangingPunct="1"/>
            <a:r>
              <a:rPr lang="en-US" smtClean="0"/>
              <a:t>Lines</a:t>
            </a:r>
          </a:p>
          <a:p>
            <a:pPr lvl="2" eaLnBrk="1" hangingPunct="1"/>
            <a:r>
              <a:rPr lang="en-US" smtClean="0"/>
              <a:t>Basic Shapes</a:t>
            </a:r>
          </a:p>
          <a:p>
            <a:pPr lvl="2" eaLnBrk="1" hangingPunct="1"/>
            <a:r>
              <a:rPr lang="en-US" smtClean="0"/>
              <a:t>Perspective/Shading </a:t>
            </a:r>
          </a:p>
          <a:p>
            <a:pPr marL="304800" indent="-304800" eaLnBrk="1" hangingPunct="1"/>
            <a:r>
              <a:rPr lang="en-US" smtClean="0"/>
              <a:t>Student Training </a:t>
            </a:r>
          </a:p>
          <a:p>
            <a:pPr lvl="1" eaLnBrk="1" hangingPunct="1"/>
            <a:r>
              <a:rPr lang="en-US" smtClean="0"/>
              <a:t>Techniques</a:t>
            </a:r>
          </a:p>
          <a:p>
            <a:pPr lvl="1" eaLnBrk="1" hangingPunct="1"/>
            <a:r>
              <a:rPr lang="en-US" smtClean="0"/>
              <a:t>Practice</a:t>
            </a:r>
          </a:p>
          <a:p>
            <a:pPr lvl="1" eaLnBrk="1" hangingPunct="1"/>
            <a:r>
              <a:rPr lang="en-US" smtClean="0"/>
              <a:t>Projects</a:t>
            </a:r>
          </a:p>
          <a:p>
            <a:pPr lvl="1" eaLnBrk="1" hangingPunct="1"/>
            <a:endParaRPr lang="en-US" smtClean="0"/>
          </a:p>
        </p:txBody>
      </p:sp>
      <p:pic>
        <p:nvPicPr>
          <p:cNvPr id="32772" name="Picture 3"/>
          <p:cNvPicPr>
            <a:picLocks noChangeAspect="1" noChangeArrowheads="1"/>
          </p:cNvPicPr>
          <p:nvPr/>
        </p:nvPicPr>
        <p:blipFill>
          <a:blip r:embed="rId3" cstate="print"/>
          <a:srcRect l="72142" t="64990" b="9241"/>
          <a:stretch>
            <a:fillRect/>
          </a:stretch>
        </p:blipFill>
        <p:spPr bwMode="auto">
          <a:xfrm>
            <a:off x="7023100" y="203200"/>
            <a:ext cx="1636713" cy="2082800"/>
          </a:xfrm>
          <a:prstGeom prst="rect">
            <a:avLst/>
          </a:prstGeom>
          <a:noFill/>
          <a:ln w="12700">
            <a:noFill/>
            <a:miter lim="800000"/>
            <a:headEnd/>
            <a:tailEnd/>
          </a:ln>
        </p:spPr>
      </p:pic>
      <p:pic>
        <p:nvPicPr>
          <p:cNvPr id="32773" name="Picture 4"/>
          <p:cNvPicPr>
            <a:picLocks noChangeAspect="1" noChangeArrowheads="1"/>
          </p:cNvPicPr>
          <p:nvPr/>
        </p:nvPicPr>
        <p:blipFill>
          <a:blip r:embed="rId4" cstate="print"/>
          <a:srcRect l="50771" t="27522" r="25771" b="14375"/>
          <a:stretch>
            <a:fillRect/>
          </a:stretch>
        </p:blipFill>
        <p:spPr bwMode="auto">
          <a:xfrm>
            <a:off x="6743700" y="3289300"/>
            <a:ext cx="1930400" cy="3479800"/>
          </a:xfrm>
          <a:prstGeom prst="rect">
            <a:avLst/>
          </a:prstGeom>
          <a:noFill/>
          <a:ln w="12700">
            <a:noFill/>
            <a:miter lim="800000"/>
            <a:headEnd/>
            <a:tailEnd/>
          </a:ln>
        </p:spPr>
      </p:pic>
      <p:pic>
        <p:nvPicPr>
          <p:cNvPr id="32774" name="Picture 5"/>
          <p:cNvPicPr>
            <a:picLocks noChangeArrowheads="1"/>
          </p:cNvPicPr>
          <p:nvPr/>
        </p:nvPicPr>
        <p:blipFill>
          <a:blip r:embed="rId5" cstate="print"/>
          <a:srcRect/>
          <a:stretch>
            <a:fillRect/>
          </a:stretch>
        </p:blipFill>
        <p:spPr bwMode="auto">
          <a:xfrm>
            <a:off x="5676900" y="4432300"/>
            <a:ext cx="1460500" cy="2159000"/>
          </a:xfrm>
          <a:prstGeom prst="rect">
            <a:avLst/>
          </a:prstGeom>
          <a:noFill/>
          <a:ln w="12700">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p:cTn id="7" dur="500" fill="hold"/>
                                        <p:tgtEl>
                                          <p:spTgt spid="491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anim calcmode="lin" valueType="num">
                                      <p:cBhvr>
                                        <p:cTn id="11" dur="500" fill="hold"/>
                                        <p:tgtEl>
                                          <p:spTgt spid="4915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91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 calcmode="lin" valueType="num">
                                      <p:cBhvr>
                                        <p:cTn id="17" dur="500" fill="hold"/>
                                        <p:tgtEl>
                                          <p:spTgt spid="4915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9154">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9154">
                                            <p:txEl>
                                              <p:pRg st="3" end="3"/>
                                            </p:txEl>
                                          </p:spTgt>
                                        </p:tgtEl>
                                        <p:attrNameLst>
                                          <p:attrName>style.visibility</p:attrName>
                                        </p:attrNameLst>
                                      </p:cBhvr>
                                      <p:to>
                                        <p:strVal val="visible"/>
                                      </p:to>
                                    </p:set>
                                    <p:anim calcmode="lin" valueType="num">
                                      <p:cBhvr>
                                        <p:cTn id="21" dur="500" fill="hold"/>
                                        <p:tgtEl>
                                          <p:spTgt spid="4915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9154">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9154">
                                            <p:txEl>
                                              <p:pRg st="4" end="4"/>
                                            </p:txEl>
                                          </p:spTgt>
                                        </p:tgtEl>
                                        <p:attrNameLst>
                                          <p:attrName>style.visibility</p:attrName>
                                        </p:attrNameLst>
                                      </p:cBhvr>
                                      <p:to>
                                        <p:strVal val="visible"/>
                                      </p:to>
                                    </p:set>
                                    <p:anim calcmode="lin" valueType="num">
                                      <p:cBhvr>
                                        <p:cTn id="25" dur="500" fill="hold"/>
                                        <p:tgtEl>
                                          <p:spTgt spid="4915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9154">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9154">
                                            <p:txEl>
                                              <p:pRg st="5" end="5"/>
                                            </p:txEl>
                                          </p:spTgt>
                                        </p:tgtEl>
                                        <p:attrNameLst>
                                          <p:attrName>style.visibility</p:attrName>
                                        </p:attrNameLst>
                                      </p:cBhvr>
                                      <p:to>
                                        <p:strVal val="visible"/>
                                      </p:to>
                                    </p:set>
                                    <p:anim calcmode="lin" valueType="num">
                                      <p:cBhvr>
                                        <p:cTn id="29" dur="500" fill="hold"/>
                                        <p:tgtEl>
                                          <p:spTgt spid="4915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915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9154">
                                            <p:txEl>
                                              <p:pRg st="6" end="6"/>
                                            </p:txEl>
                                          </p:spTgt>
                                        </p:tgtEl>
                                        <p:attrNameLst>
                                          <p:attrName>style.visibility</p:attrName>
                                        </p:attrNameLst>
                                      </p:cBhvr>
                                      <p:to>
                                        <p:strVal val="visible"/>
                                      </p:to>
                                    </p:set>
                                    <p:anim calcmode="lin" valueType="num">
                                      <p:cBhvr>
                                        <p:cTn id="35" dur="500" fill="hold"/>
                                        <p:tgtEl>
                                          <p:spTgt spid="4915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9154">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9154">
                                            <p:txEl>
                                              <p:pRg st="7" end="7"/>
                                            </p:txEl>
                                          </p:spTgt>
                                        </p:tgtEl>
                                        <p:attrNameLst>
                                          <p:attrName>style.visibility</p:attrName>
                                        </p:attrNameLst>
                                      </p:cBhvr>
                                      <p:to>
                                        <p:strVal val="visible"/>
                                      </p:to>
                                    </p:set>
                                    <p:anim calcmode="lin" valueType="num">
                                      <p:cBhvr>
                                        <p:cTn id="39" dur="500" fill="hold"/>
                                        <p:tgtEl>
                                          <p:spTgt spid="49154">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9154">
                                            <p:txEl>
                                              <p:pRg st="7" end="7"/>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9154">
                                            <p:txEl>
                                              <p:pRg st="8" end="8"/>
                                            </p:txEl>
                                          </p:spTgt>
                                        </p:tgtEl>
                                        <p:attrNameLst>
                                          <p:attrName>style.visibility</p:attrName>
                                        </p:attrNameLst>
                                      </p:cBhvr>
                                      <p:to>
                                        <p:strVal val="visible"/>
                                      </p:to>
                                    </p:set>
                                    <p:anim calcmode="lin" valueType="num">
                                      <p:cBhvr>
                                        <p:cTn id="43" dur="500" fill="hold"/>
                                        <p:tgtEl>
                                          <p:spTgt spid="49154">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49154">
                                            <p:txEl>
                                              <p:pRg st="8" end="8"/>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9154">
                                            <p:txEl>
                                              <p:pRg st="9" end="9"/>
                                            </p:txEl>
                                          </p:spTgt>
                                        </p:tgtEl>
                                        <p:attrNameLst>
                                          <p:attrName>style.visibility</p:attrName>
                                        </p:attrNameLst>
                                      </p:cBhvr>
                                      <p:to>
                                        <p:strVal val="visible"/>
                                      </p:to>
                                    </p:set>
                                    <p:anim calcmode="lin" valueType="num">
                                      <p:cBhvr>
                                        <p:cTn id="47" dur="500" fill="hold"/>
                                        <p:tgtEl>
                                          <p:spTgt spid="49154">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49154">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961B9CB8-0D12-4778-A8E2-1AFC5A4D4421}" type="slidenum">
              <a:rPr lang="en-US" smtClean="0">
                <a:latin typeface="Gill Sans MT" pitchFamily="34" charset="0"/>
                <a:ea typeface="Gill Sans MT" pitchFamily="34" charset="0"/>
                <a:cs typeface="Gill Sans MT" pitchFamily="34" charset="0"/>
                <a:sym typeface="Gill Sans MT" pitchFamily="34" charset="0"/>
              </a:rPr>
              <a:pPr/>
              <a:t>17</a:t>
            </a:fld>
            <a:endParaRPr lang="en-US" smtClean="0">
              <a:latin typeface="Gill Sans MT" pitchFamily="34" charset="0"/>
              <a:ea typeface="Gill Sans MT" pitchFamily="34" charset="0"/>
              <a:cs typeface="Gill Sans MT" pitchFamily="34" charset="0"/>
              <a:sym typeface="Gill Sans MT" pitchFamily="34" charset="0"/>
            </a:endParaRPr>
          </a:p>
        </p:txBody>
      </p:sp>
      <p:pic>
        <p:nvPicPr>
          <p:cNvPr id="33795"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33796" name="Rectangle 2"/>
          <p:cNvSpPr>
            <a:spLocks noGrp="1" noChangeArrowheads="1"/>
          </p:cNvSpPr>
          <p:nvPr>
            <p:ph type="title"/>
          </p:nvPr>
        </p:nvSpPr>
        <p:spPr/>
        <p:txBody>
          <a:bodyPr/>
          <a:lstStyle/>
          <a:p>
            <a:pPr eaLnBrk="1" hangingPunct="1"/>
            <a:r>
              <a:rPr lang="en-US" smtClean="0"/>
              <a:t>SKETCHING ACTIVITY</a:t>
            </a:r>
          </a:p>
        </p:txBody>
      </p:sp>
      <p:sp>
        <p:nvSpPr>
          <p:cNvPr id="51203" name="Rectangle 3"/>
          <p:cNvSpPr>
            <a:spLocks noGrp="1" noChangeArrowheads="1"/>
          </p:cNvSpPr>
          <p:nvPr>
            <p:ph type="body" idx="1"/>
          </p:nvPr>
        </p:nvSpPr>
        <p:spPr/>
        <p:txBody>
          <a:bodyPr/>
          <a:lstStyle/>
          <a:p>
            <a:pPr eaLnBrk="1" hangingPunct="1"/>
            <a:r>
              <a:rPr lang="en-US" dirty="0" smtClean="0"/>
              <a:t>Basic shapes</a:t>
            </a:r>
          </a:p>
          <a:p>
            <a:pPr lvl="1" eaLnBrk="1" hangingPunct="1"/>
            <a:r>
              <a:rPr lang="en-US" dirty="0" smtClean="0"/>
              <a:t>Real world objects</a:t>
            </a:r>
          </a:p>
          <a:p>
            <a:pPr eaLnBrk="1" hangingPunct="1"/>
            <a:r>
              <a:rPr lang="en-US" dirty="0" smtClean="0"/>
              <a:t>Perspective</a:t>
            </a:r>
          </a:p>
        </p:txBody>
      </p:sp>
      <p:sp>
        <p:nvSpPr>
          <p:cNvPr id="33798" name="Text Box 4"/>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F008C9CE-DE12-4EA8-85A4-4DFF2F829B06}"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17</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7" name="Rectangle 5"/>
          <p:cNvSpPr>
            <a:spLocks/>
          </p:cNvSpPr>
          <p:nvPr/>
        </p:nvSpPr>
        <p:spPr bwMode="auto">
          <a:xfrm>
            <a:off x="762000" y="2133600"/>
            <a:ext cx="1270000" cy="1270000"/>
          </a:xfrm>
          <a:prstGeom prst="rect">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8" name="Oval 6"/>
          <p:cNvSpPr>
            <a:spLocks/>
          </p:cNvSpPr>
          <p:nvPr/>
        </p:nvSpPr>
        <p:spPr bwMode="auto">
          <a:xfrm>
            <a:off x="2476500" y="2133600"/>
            <a:ext cx="1270000" cy="1270000"/>
          </a:xfrm>
          <a:prstGeom prst="ellipse">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9" name="AutoShape 7"/>
          <p:cNvSpPr>
            <a:spLocks/>
          </p:cNvSpPr>
          <p:nvPr/>
        </p:nvSpPr>
        <p:spPr bwMode="auto">
          <a:xfrm>
            <a:off x="3975100" y="2133600"/>
            <a:ext cx="1270000" cy="1270000"/>
          </a:xfrm>
          <a:prstGeom prst="triangle">
            <a:avLst>
              <a:gd name="adj" fmla="val 50000"/>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pic>
        <p:nvPicPr>
          <p:cNvPr id="10" name="Picture 8"/>
          <p:cNvPicPr>
            <a:picLocks noChangeArrowheads="1"/>
          </p:cNvPicPr>
          <p:nvPr/>
        </p:nvPicPr>
        <p:blipFill>
          <a:blip r:embed="rId4" cstate="print"/>
          <a:srcRect/>
          <a:stretch>
            <a:fillRect/>
          </a:stretch>
        </p:blipFill>
        <p:spPr bwMode="auto">
          <a:xfrm>
            <a:off x="239713" y="3886200"/>
            <a:ext cx="1739900" cy="2501900"/>
          </a:xfrm>
          <a:prstGeom prst="rect">
            <a:avLst/>
          </a:prstGeom>
          <a:noFill/>
          <a:ln w="12700" cap="flat">
            <a:noFill/>
            <a:miter lim="800000"/>
            <a:headEnd/>
            <a:tailEnd/>
          </a:ln>
        </p:spPr>
      </p:pic>
      <p:pic>
        <p:nvPicPr>
          <p:cNvPr id="11" name="Picture 9"/>
          <p:cNvPicPr>
            <a:picLocks noChangeArrowheads="1"/>
          </p:cNvPicPr>
          <p:nvPr/>
        </p:nvPicPr>
        <p:blipFill>
          <a:blip r:embed="rId5" cstate="print"/>
          <a:srcRect/>
          <a:stretch>
            <a:fillRect/>
          </a:stretch>
        </p:blipFill>
        <p:spPr bwMode="auto">
          <a:xfrm>
            <a:off x="6164263" y="3475038"/>
            <a:ext cx="2044700" cy="3187700"/>
          </a:xfrm>
          <a:prstGeom prst="rect">
            <a:avLst/>
          </a:prstGeom>
          <a:noFill/>
          <a:ln w="12700" cap="flat">
            <a:noFill/>
            <a:miter lim="800000"/>
            <a:headEnd/>
            <a:tailEnd/>
          </a:ln>
        </p:spPr>
      </p:pic>
      <p:pic>
        <p:nvPicPr>
          <p:cNvPr id="12" name="Picture 10"/>
          <p:cNvPicPr>
            <a:picLocks noChangeArrowheads="1"/>
          </p:cNvPicPr>
          <p:nvPr/>
        </p:nvPicPr>
        <p:blipFill>
          <a:blip r:embed="rId6" cstate="print"/>
          <a:srcRect/>
          <a:stretch>
            <a:fillRect/>
          </a:stretch>
        </p:blipFill>
        <p:spPr bwMode="auto">
          <a:xfrm>
            <a:off x="4646613" y="1555750"/>
            <a:ext cx="2768600" cy="2806700"/>
          </a:xfrm>
          <a:prstGeom prst="rect">
            <a:avLst/>
          </a:prstGeom>
          <a:noFill/>
          <a:ln w="12700" cap="flat">
            <a:noFill/>
            <a:miter lim="800000"/>
            <a:headEnd/>
            <a:tailEnd/>
          </a:ln>
        </p:spPr>
      </p:pic>
      <p:pic>
        <p:nvPicPr>
          <p:cNvPr id="13" name="Picture 11"/>
          <p:cNvPicPr>
            <a:picLocks noChangeArrowheads="1"/>
          </p:cNvPicPr>
          <p:nvPr/>
        </p:nvPicPr>
        <p:blipFill>
          <a:blip r:embed="rId7" cstate="print"/>
          <a:srcRect/>
          <a:stretch>
            <a:fillRect/>
          </a:stretch>
        </p:blipFill>
        <p:spPr bwMode="auto">
          <a:xfrm>
            <a:off x="3360738" y="3765550"/>
            <a:ext cx="1905000" cy="3048000"/>
          </a:xfrm>
          <a:prstGeom prst="rect">
            <a:avLst/>
          </a:prstGeom>
          <a:noFill/>
          <a:ln w="12700" cap="flat">
            <a:noFill/>
            <a:miter lim="800000"/>
            <a:headEnd/>
            <a:tailEnd/>
          </a:ln>
        </p:spPr>
      </p:pic>
      <p:pic>
        <p:nvPicPr>
          <p:cNvPr id="14" name="Picture 12"/>
          <p:cNvPicPr>
            <a:picLocks noChangeAspect="1" noChangeArrowheads="1"/>
          </p:cNvPicPr>
          <p:nvPr/>
        </p:nvPicPr>
        <p:blipFill>
          <a:blip r:embed="rId8" cstate="print">
            <a:clrChange>
              <a:clrFrom>
                <a:srgbClr val="FFFFFF"/>
              </a:clrFrom>
              <a:clrTo>
                <a:srgbClr val="FFFFFF">
                  <a:alpha val="0"/>
                </a:srgbClr>
              </a:clrTo>
            </a:clrChange>
            <a:lum bright="10000"/>
          </a:blip>
          <a:srcRect/>
          <a:stretch>
            <a:fillRect/>
          </a:stretch>
        </p:blipFill>
        <p:spPr bwMode="auto">
          <a:xfrm>
            <a:off x="2438400" y="1676400"/>
            <a:ext cx="6400800" cy="4978400"/>
          </a:xfrm>
          <a:prstGeom prst="rect">
            <a:avLst/>
          </a:prstGeom>
          <a:noFill/>
          <a:ln w="12700" cap="flat">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203">
                                            <p:txEl>
                                              <p:pRg st="1" end="1"/>
                                            </p:txEl>
                                          </p:spTgt>
                                        </p:tgtEl>
                                        <p:attrNameLst>
                                          <p:attrName>style.visibility</p:attrName>
                                        </p:attrNameLst>
                                      </p:cBhvr>
                                      <p:to>
                                        <p:strVal val="visible"/>
                                      </p:to>
                                    </p:set>
                                    <p:anim calcmode="lin" valueType="num">
                                      <p:cBhvr>
                                        <p:cTn id="25"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1203">
                                            <p:txEl>
                                              <p:pRg st="1" end="1"/>
                                            </p:txEl>
                                          </p:spTgt>
                                        </p:tgtEl>
                                        <p:attrNameLst>
                                          <p:attrName>ppt_h</p:attrName>
                                        </p:attrNameLst>
                                      </p:cBhvr>
                                      <p:tavLst>
                                        <p:tav tm="0">
                                          <p:val>
                                            <p:fltVal val="0"/>
                                          </p:val>
                                        </p:tav>
                                        <p:tav tm="100000">
                                          <p:val>
                                            <p:strVal val="#ppt_h"/>
                                          </p:val>
                                        </p:tav>
                                      </p:tavLst>
                                    </p:anim>
                                  </p:childTnLst>
                                </p:cTn>
                              </p:par>
                              <p:par>
                                <p:cTn id="27" presetID="8" presetClass="exit" presetSubtype="16" fill="hold" grpId="1" nodeType="withEffect">
                                  <p:stCondLst>
                                    <p:cond delay="0"/>
                                  </p:stCondLst>
                                  <p:childTnLst>
                                    <p:animEffect transition="out" filter="diamond(in)">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par>
                                <p:cTn id="30" presetID="8" presetClass="exit" presetSubtype="16" fill="hold" grpId="1" nodeType="withEffect">
                                  <p:stCondLst>
                                    <p:cond delay="0"/>
                                  </p:stCondLst>
                                  <p:childTnLst>
                                    <p:animEffect transition="out" filter="diamond(in)">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par>
                                <p:cTn id="33" presetID="8" presetClass="exit" presetSubtype="16" fill="hold" grpId="1" nodeType="withEffect">
                                  <p:stCondLst>
                                    <p:cond delay="0"/>
                                  </p:stCondLst>
                                  <p:childTnLst>
                                    <p:animEffect transition="out" filter="diamond(in)">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par>
                                <p:cTn id="36" presetID="72177536" presetClass="entr" presetSubtype="73234304" fill="hold" nodeType="withEffect">
                                  <p:stCondLst>
                                    <p:cond delay="0"/>
                                  </p:stCondLst>
                                  <p:childTnLst>
                                    <p:set>
                                      <p:cBhvr>
                                        <p:cTn id="37" dur="1" fill="hold">
                                          <p:stCondLst>
                                            <p:cond delay="999"/>
                                          </p:stCondLst>
                                        </p:cTn>
                                        <p:tgtEl>
                                          <p:spTgt spid="10"/>
                                        </p:tgtEl>
                                        <p:attrNameLst>
                                          <p:attrName>style.visibility</p:attrName>
                                        </p:attrNameLst>
                                      </p:cBhvr>
                                      <p:to>
                                        <p:strVal val="visible"/>
                                      </p:to>
                                    </p:set>
                                  </p:childTnLst>
                                </p:cTn>
                              </p:par>
                              <p:par>
                                <p:cTn id="38" presetID="72177536" presetClass="entr" presetSubtype="73234432" fill="hold" nodeType="withEffect">
                                  <p:stCondLst>
                                    <p:cond delay="0"/>
                                  </p:stCondLst>
                                  <p:childTnLst>
                                    <p:set>
                                      <p:cBhvr>
                                        <p:cTn id="39" dur="1" fill="hold">
                                          <p:stCondLst>
                                            <p:cond delay="999"/>
                                          </p:stCondLst>
                                        </p:cTn>
                                        <p:tgtEl>
                                          <p:spTgt spid="11"/>
                                        </p:tgtEl>
                                        <p:attrNameLst>
                                          <p:attrName>style.visibility</p:attrName>
                                        </p:attrNameLst>
                                      </p:cBhvr>
                                      <p:to>
                                        <p:strVal val="visible"/>
                                      </p:to>
                                    </p:set>
                                  </p:childTnLst>
                                </p:cTn>
                              </p:par>
                              <p:par>
                                <p:cTn id="40" presetID="72177536" presetClass="entr" presetSubtype="73234560" fill="hold" nodeType="withEffect">
                                  <p:stCondLst>
                                    <p:cond delay="0"/>
                                  </p:stCondLst>
                                  <p:childTnLst>
                                    <p:set>
                                      <p:cBhvr>
                                        <p:cTn id="41" dur="1" fill="hold">
                                          <p:stCondLst>
                                            <p:cond delay="999"/>
                                          </p:stCondLst>
                                        </p:cTn>
                                        <p:tgtEl>
                                          <p:spTgt spid="12"/>
                                        </p:tgtEl>
                                        <p:attrNameLst>
                                          <p:attrName>style.visibility</p:attrName>
                                        </p:attrNameLst>
                                      </p:cBhvr>
                                      <p:to>
                                        <p:strVal val="visible"/>
                                      </p:to>
                                    </p:set>
                                  </p:childTnLst>
                                </p:cTn>
                              </p:par>
                              <p:par>
                                <p:cTn id="42" presetID="72177536" presetClass="entr" presetSubtype="73234688" fill="hold" nodeType="withEffect">
                                  <p:stCondLst>
                                    <p:cond delay="0"/>
                                  </p:stCondLst>
                                  <p:childTnLst>
                                    <p:set>
                                      <p:cBhvr>
                                        <p:cTn id="43" dur="1" fill="hold">
                                          <p:stCondLst>
                                            <p:cond delay="999"/>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2000"/>
                                        <p:tgtEl>
                                          <p:spTgt spid="11"/>
                                        </p:tgtEl>
                                      </p:cBhvr>
                                    </p:animEffect>
                                    <p:set>
                                      <p:cBhvr>
                                        <p:cTn id="48" dur="1" fill="hold">
                                          <p:stCondLst>
                                            <p:cond delay="1999"/>
                                          </p:stCondLst>
                                        </p:cTn>
                                        <p:tgtEl>
                                          <p:spTgt spid="11"/>
                                        </p:tgtEl>
                                        <p:attrNameLst>
                                          <p:attrName>style.visibility</p:attrName>
                                        </p:attrNameLst>
                                      </p:cBhvr>
                                      <p:to>
                                        <p:strVal val="hidden"/>
                                      </p:to>
                                    </p:set>
                                  </p:childTnLst>
                                </p:cTn>
                              </p:par>
                              <p:par>
                                <p:cTn id="49" presetID="8" presetClass="exit" presetSubtype="16" fill="hold" nodeType="withEffect">
                                  <p:stCondLst>
                                    <p:cond delay="0"/>
                                  </p:stCondLst>
                                  <p:childTnLst>
                                    <p:animEffect transition="out" filter="diamond(in)">
                                      <p:cBhvr>
                                        <p:cTn id="50" dur="2000"/>
                                        <p:tgtEl>
                                          <p:spTgt spid="12"/>
                                        </p:tgtEl>
                                      </p:cBhvr>
                                    </p:animEffect>
                                    <p:set>
                                      <p:cBhvr>
                                        <p:cTn id="51" dur="1" fill="hold">
                                          <p:stCondLst>
                                            <p:cond delay="1999"/>
                                          </p:stCondLst>
                                        </p:cTn>
                                        <p:tgtEl>
                                          <p:spTgt spid="12"/>
                                        </p:tgtEl>
                                        <p:attrNameLst>
                                          <p:attrName>style.visibility</p:attrName>
                                        </p:attrNameLst>
                                      </p:cBhvr>
                                      <p:to>
                                        <p:strVal val="hidden"/>
                                      </p:to>
                                    </p:set>
                                  </p:childTnLst>
                                </p:cTn>
                              </p:par>
                              <p:par>
                                <p:cTn id="52" presetID="8" presetClass="exit" presetSubtype="16" fill="hold" nodeType="withEffect">
                                  <p:stCondLst>
                                    <p:cond delay="0"/>
                                  </p:stCondLst>
                                  <p:childTnLst>
                                    <p:animEffect transition="out" filter="diamond(in)">
                                      <p:cBhvr>
                                        <p:cTn id="53" dur="2000"/>
                                        <p:tgtEl>
                                          <p:spTgt spid="10"/>
                                        </p:tgtEl>
                                      </p:cBhvr>
                                    </p:animEffect>
                                    <p:set>
                                      <p:cBhvr>
                                        <p:cTn id="54" dur="1" fill="hold">
                                          <p:stCondLst>
                                            <p:cond delay="1999"/>
                                          </p:stCondLst>
                                        </p:cTn>
                                        <p:tgtEl>
                                          <p:spTgt spid="10"/>
                                        </p:tgtEl>
                                        <p:attrNameLst>
                                          <p:attrName>style.visibility</p:attrName>
                                        </p:attrNameLst>
                                      </p:cBhvr>
                                      <p:to>
                                        <p:strVal val="hidden"/>
                                      </p:to>
                                    </p:set>
                                  </p:childTnLst>
                                </p:cTn>
                              </p:par>
                              <p:par>
                                <p:cTn id="55" presetID="8" presetClass="exit" presetSubtype="16" fill="hold" nodeType="withEffect">
                                  <p:stCondLst>
                                    <p:cond delay="0"/>
                                  </p:stCondLst>
                                  <p:childTnLst>
                                    <p:animEffect transition="out" filter="diamond(in)">
                                      <p:cBhvr>
                                        <p:cTn id="56" dur="2000"/>
                                        <p:tgtEl>
                                          <p:spTgt spid="13"/>
                                        </p:tgtEl>
                                      </p:cBhvr>
                                    </p:animEffect>
                                    <p:set>
                                      <p:cBhvr>
                                        <p:cTn id="57" dur="1" fill="hold">
                                          <p:stCondLst>
                                            <p:cond delay="1999"/>
                                          </p:stCondLst>
                                        </p:cTn>
                                        <p:tgtEl>
                                          <p:spTgt spid="13"/>
                                        </p:tgtEl>
                                        <p:attrNameLst>
                                          <p:attrName>style.visibility</p:attrName>
                                        </p:attrNameLst>
                                      </p:cBhvr>
                                      <p:to>
                                        <p:strVal val="hidden"/>
                                      </p:to>
                                    </p:set>
                                  </p:childTnLst>
                                </p:cTn>
                              </p:par>
                              <p:par>
                                <p:cTn id="58" presetID="8" presetClass="entr" presetSubtype="16"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2000"/>
                                        <p:tgtEl>
                                          <p:spTgt spid="14"/>
                                        </p:tgtEl>
                                      </p:cBhvr>
                                    </p:animEffect>
                                  </p:childTnLst>
                                </p:cTn>
                              </p:par>
                              <p:par>
                                <p:cTn id="61" presetID="23" presetClass="entr" presetSubtype="16" fill="hold" grpId="0" nodeType="withEffect">
                                  <p:stCondLst>
                                    <p:cond delay="0"/>
                                  </p:stCondLst>
                                  <p:childTnLst>
                                    <p:set>
                                      <p:cBhvr>
                                        <p:cTn id="62" dur="1" fill="hold">
                                          <p:stCondLst>
                                            <p:cond delay="0"/>
                                          </p:stCondLst>
                                        </p:cTn>
                                        <p:tgtEl>
                                          <p:spTgt spid="51203">
                                            <p:txEl>
                                              <p:pRg st="2" end="2"/>
                                            </p:txEl>
                                          </p:spTgt>
                                        </p:tgtEl>
                                        <p:attrNameLst>
                                          <p:attrName>style.visibility</p:attrName>
                                        </p:attrNameLst>
                                      </p:cBhvr>
                                      <p:to>
                                        <p:strVal val="visible"/>
                                      </p:to>
                                    </p:set>
                                    <p:anim calcmode="lin" valueType="num">
                                      <p:cBhvr>
                                        <p:cTn id="63"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12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bldLvl="5" autoUpdateAnimBg="0"/>
      <p:bldP spid="7" grpId="0" animBg="1"/>
      <p:bldP spid="7"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9EA2F-5E96-43FE-BED2-B1C0B90C5B63}" type="slidenum">
              <a:rPr lang="en-US" smtClean="0"/>
              <a:pPr>
                <a:defRPr/>
              </a:pPr>
              <a:t>18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555625" y="58738"/>
            <a:ext cx="7540625" cy="5638800"/>
          </a:xfrm>
          <a:prstGeom prst="rect">
            <a:avLst/>
          </a:prstGeom>
          <a:noFill/>
          <a:ln w="12700" cap="flat">
            <a:noFill/>
            <a:miter lim="800000"/>
            <a:headEnd/>
            <a:tailEnd/>
          </a:ln>
        </p:spPr>
      </p:pic>
      <p:sp>
        <p:nvSpPr>
          <p:cNvPr id="6" name="Rectangle 3"/>
          <p:cNvSpPr>
            <a:spLocks/>
          </p:cNvSpPr>
          <p:nvPr/>
        </p:nvSpPr>
        <p:spPr bwMode="auto">
          <a:xfrm>
            <a:off x="614363" y="6004123"/>
            <a:ext cx="5653792" cy="615553"/>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2000" dirty="0" err="1">
                <a:solidFill>
                  <a:schemeClr val="tx1"/>
                </a:solidFill>
                <a:ea typeface="Gill Sans" charset="0"/>
                <a:cs typeface="Gill Sans" charset="0"/>
              </a:rPr>
              <a:t>Assaf</a:t>
            </a:r>
            <a:r>
              <a:rPr lang="en-US" sz="2000" dirty="0">
                <a:solidFill>
                  <a:schemeClr val="tx1"/>
                </a:solidFill>
                <a:ea typeface="Gill Sans" charset="0"/>
                <a:cs typeface="Gill Sans" charset="0"/>
              </a:rPr>
              <a:t> </a:t>
            </a:r>
            <a:r>
              <a:rPr lang="en-US" sz="2000" dirty="0" err="1">
                <a:solidFill>
                  <a:schemeClr val="tx1"/>
                </a:solidFill>
                <a:ea typeface="Gill Sans" charset="0"/>
                <a:cs typeface="Gill Sans" charset="0"/>
              </a:rPr>
              <a:t>Ghalib</a:t>
            </a:r>
            <a:r>
              <a:rPr lang="en-US" sz="2000" dirty="0">
                <a:solidFill>
                  <a:schemeClr val="tx1"/>
                </a:solidFill>
                <a:ea typeface="Gill Sans" charset="0"/>
                <a:cs typeface="Gill Sans" charset="0"/>
              </a:rPr>
              <a:t>, 12th Grade</a:t>
            </a:r>
          </a:p>
          <a:p>
            <a:pPr algn="l"/>
            <a:r>
              <a:rPr lang="en-US" sz="2000" dirty="0">
                <a:solidFill>
                  <a:schemeClr val="tx1"/>
                </a:solidFill>
                <a:ea typeface="Gill Sans" charset="0"/>
                <a:cs typeface="Gill Sans" charset="0"/>
              </a:rPr>
              <a:t>First Semester Student in Product Design Studio I</a:t>
            </a:r>
          </a:p>
        </p:txBody>
      </p:sp>
      <p:pic>
        <p:nvPicPr>
          <p:cNvPr id="7" name="Picture 4"/>
          <p:cNvPicPr>
            <a:picLocks noChangeAspect="1" noChangeArrowheads="1"/>
          </p:cNvPicPr>
          <p:nvPr/>
        </p:nvPicPr>
        <p:blipFill>
          <a:blip r:embed="rId3" cstate="print"/>
          <a:srcRect/>
          <a:stretch>
            <a:fillRect/>
          </a:stretch>
        </p:blipFill>
        <p:spPr bwMode="auto">
          <a:xfrm>
            <a:off x="7137400" y="5697538"/>
            <a:ext cx="965200" cy="1223962"/>
          </a:xfrm>
          <a:prstGeom prst="rect">
            <a:avLst/>
          </a:prstGeom>
          <a:noFill/>
          <a:ln w="12700" cap="flat">
            <a:noFill/>
            <a:miter lim="800000"/>
            <a:headEnd/>
            <a:tailEnd/>
          </a:ln>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34819"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7127DE63-97D7-4574-9E1F-6E77493009A1}"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19</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52227" name="Rectangle 3"/>
          <p:cNvSpPr>
            <a:spLocks/>
          </p:cNvSpPr>
          <p:nvPr/>
        </p:nvSpPr>
        <p:spPr bwMode="auto">
          <a:xfrm>
            <a:off x="-63500" y="2133600"/>
            <a:ext cx="9271000" cy="965200"/>
          </a:xfrm>
          <a:prstGeom prst="rect">
            <a:avLst/>
          </a:prstGeom>
          <a:noFill/>
          <a:ln w="12700">
            <a:noFill/>
            <a:miter lim="800000"/>
            <a:headEnd/>
            <a:tailEnd/>
          </a:ln>
        </p:spPr>
        <p:txBody>
          <a:bodyPr lIns="0" tIns="0" rIns="0" bIns="0"/>
          <a:lstStyle/>
          <a:p>
            <a:pPr>
              <a:lnSpc>
                <a:spcPct val="80000"/>
              </a:lnSpc>
            </a:pPr>
            <a:r>
              <a:rPr lang="en-US" sz="6000">
                <a:solidFill>
                  <a:schemeClr val="tx1"/>
                </a:solidFill>
                <a:latin typeface="Gill Sans MT" pitchFamily="34" charset="0"/>
                <a:ea typeface="Gill Sans MT" pitchFamily="34" charset="0"/>
                <a:cs typeface="Gill Sans MT" pitchFamily="34" charset="0"/>
                <a:sym typeface="Gill Sans MT" pitchFamily="34" charset="0"/>
              </a:rPr>
              <a:t>“College and Career Ready”</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down)">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18435"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85732483-D0D2-4E4F-9646-C4FD6954B880}"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2</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18436" name="Rectangle 3"/>
          <p:cNvSpPr>
            <a:spLocks noGrp="1" noChangeArrowheads="1"/>
          </p:cNvSpPr>
          <p:nvPr>
            <p:ph type="title"/>
          </p:nvPr>
        </p:nvSpPr>
        <p:spPr/>
        <p:txBody>
          <a:bodyPr/>
          <a:lstStyle/>
          <a:p>
            <a:pPr eaLnBrk="1" hangingPunct="1"/>
            <a:r>
              <a:rPr lang="en-US" smtClean="0"/>
              <a:t>OBJECTIVES</a:t>
            </a:r>
          </a:p>
        </p:txBody>
      </p:sp>
      <p:sp>
        <p:nvSpPr>
          <p:cNvPr id="21508" name="Rectangle 4"/>
          <p:cNvSpPr>
            <a:spLocks noGrp="1" noChangeArrowheads="1"/>
          </p:cNvSpPr>
          <p:nvPr>
            <p:ph type="body" idx="1"/>
          </p:nvPr>
        </p:nvSpPr>
        <p:spPr>
          <a:xfrm>
            <a:off x="457200" y="1370013"/>
            <a:ext cx="8229600" cy="4527550"/>
          </a:xfrm>
        </p:spPr>
        <p:txBody>
          <a:bodyPr/>
          <a:lstStyle/>
          <a:p>
            <a:pPr marL="304800" indent="-304800" eaLnBrk="1" hangingPunct="1">
              <a:lnSpc>
                <a:spcPct val="80000"/>
              </a:lnSpc>
              <a:spcBef>
                <a:spcPct val="0"/>
              </a:spcBef>
            </a:pPr>
            <a:r>
              <a:rPr lang="en-US" sz="2900" smtClean="0"/>
              <a:t>Define</a:t>
            </a:r>
          </a:p>
          <a:p>
            <a:pPr lvl="1" eaLnBrk="1" hangingPunct="1">
              <a:lnSpc>
                <a:spcPct val="80000"/>
              </a:lnSpc>
            </a:pPr>
            <a:r>
              <a:rPr lang="en-US" sz="2500" smtClean="0"/>
              <a:t> Product Design and its importance</a:t>
            </a:r>
          </a:p>
          <a:p>
            <a:pPr marL="304800" indent="-304800" eaLnBrk="1" hangingPunct="1">
              <a:lnSpc>
                <a:spcPct val="80000"/>
              </a:lnSpc>
            </a:pPr>
            <a:r>
              <a:rPr lang="en-US" sz="2900" smtClean="0"/>
              <a:t>Describe</a:t>
            </a:r>
          </a:p>
          <a:p>
            <a:pPr lvl="1" eaLnBrk="1" hangingPunct="1">
              <a:lnSpc>
                <a:spcPct val="80000"/>
              </a:lnSpc>
            </a:pPr>
            <a:r>
              <a:rPr lang="en-US" sz="2500" smtClean="0"/>
              <a:t> Vision for high school/post secondary</a:t>
            </a:r>
          </a:p>
          <a:p>
            <a:pPr marL="304800" indent="-304800" eaLnBrk="1" hangingPunct="1">
              <a:lnSpc>
                <a:spcPct val="80000"/>
              </a:lnSpc>
            </a:pPr>
            <a:r>
              <a:rPr lang="en-US" sz="2900" smtClean="0"/>
              <a:t>Explain</a:t>
            </a:r>
          </a:p>
          <a:p>
            <a:pPr lvl="1" eaLnBrk="1" hangingPunct="1">
              <a:lnSpc>
                <a:spcPct val="80000"/>
              </a:lnSpc>
            </a:pPr>
            <a:r>
              <a:rPr lang="en-US" sz="2500" smtClean="0"/>
              <a:t>SB70 Community Collaborative WIP Grant</a:t>
            </a:r>
          </a:p>
          <a:p>
            <a:pPr marL="304800" indent="-304800" eaLnBrk="1" hangingPunct="1">
              <a:lnSpc>
                <a:spcPct val="80000"/>
              </a:lnSpc>
            </a:pPr>
            <a:r>
              <a:rPr lang="en-US" sz="2900" smtClean="0"/>
              <a:t>Inform</a:t>
            </a:r>
          </a:p>
          <a:p>
            <a:pPr lvl="1" eaLnBrk="1" hangingPunct="1">
              <a:lnSpc>
                <a:spcPct val="80000"/>
              </a:lnSpc>
            </a:pPr>
            <a:r>
              <a:rPr lang="en-US" sz="2500" smtClean="0"/>
              <a:t>Program requirements</a:t>
            </a:r>
          </a:p>
          <a:p>
            <a:pPr marL="304800" indent="-304800" eaLnBrk="1" hangingPunct="1">
              <a:lnSpc>
                <a:spcPct val="80000"/>
              </a:lnSpc>
            </a:pPr>
            <a:r>
              <a:rPr lang="en-US" sz="2900" smtClean="0"/>
              <a:t>Inspire</a:t>
            </a:r>
          </a:p>
          <a:p>
            <a:pPr lvl="1" eaLnBrk="1" hangingPunct="1">
              <a:lnSpc>
                <a:spcPct val="80000"/>
              </a:lnSpc>
            </a:pPr>
            <a:r>
              <a:rPr lang="en-US" sz="2500" smtClean="0"/>
              <a:t>Student outcomes and potential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anim calcmode="lin" valueType="num">
                                      <p:cBhvr>
                                        <p:cTn id="11" dur="500" fill="hold"/>
                                        <p:tgtEl>
                                          <p:spTgt spid="2150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150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 calcmode="lin" valueType="num">
                                      <p:cBhvr>
                                        <p:cTn id="17"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1508">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1508">
                                            <p:txEl>
                                              <p:pRg st="3" end="3"/>
                                            </p:txEl>
                                          </p:spTgt>
                                        </p:tgtEl>
                                        <p:attrNameLst>
                                          <p:attrName>style.visibility</p:attrName>
                                        </p:attrNameLst>
                                      </p:cBhvr>
                                      <p:to>
                                        <p:strVal val="visible"/>
                                      </p:to>
                                    </p:set>
                                    <p:anim calcmode="lin" valueType="num">
                                      <p:cBhvr>
                                        <p:cTn id="21"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150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1508">
                                            <p:txEl>
                                              <p:pRg st="4" end="4"/>
                                            </p:txEl>
                                          </p:spTgt>
                                        </p:tgtEl>
                                        <p:attrNameLst>
                                          <p:attrName>style.visibility</p:attrName>
                                        </p:attrNameLst>
                                      </p:cBhvr>
                                      <p:to>
                                        <p:strVal val="visible"/>
                                      </p:to>
                                    </p:set>
                                    <p:anim calcmode="lin" valueType="num">
                                      <p:cBhvr>
                                        <p:cTn id="27" dur="500" fill="hold"/>
                                        <p:tgtEl>
                                          <p:spTgt spid="2150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1508">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508">
                                            <p:txEl>
                                              <p:pRg st="5" end="5"/>
                                            </p:txEl>
                                          </p:spTgt>
                                        </p:tgtEl>
                                        <p:attrNameLst>
                                          <p:attrName>style.visibility</p:attrName>
                                        </p:attrNameLst>
                                      </p:cBhvr>
                                      <p:to>
                                        <p:strVal val="visible"/>
                                      </p:to>
                                    </p:set>
                                    <p:anim calcmode="lin" valueType="num">
                                      <p:cBhvr>
                                        <p:cTn id="31" dur="500" fill="hold"/>
                                        <p:tgtEl>
                                          <p:spTgt spid="21508">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150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8">
                                            <p:txEl>
                                              <p:pRg st="6" end="6"/>
                                            </p:txEl>
                                          </p:spTgt>
                                        </p:tgtEl>
                                        <p:attrNameLst>
                                          <p:attrName>style.visibility</p:attrName>
                                        </p:attrNameLst>
                                      </p:cBhvr>
                                      <p:to>
                                        <p:strVal val="visible"/>
                                      </p:to>
                                    </p:set>
                                    <p:anim calcmode="lin" valueType="num">
                                      <p:cBhvr>
                                        <p:cTn id="37" dur="500" fill="hold"/>
                                        <p:tgtEl>
                                          <p:spTgt spid="21508">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1508">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1508">
                                            <p:txEl>
                                              <p:pRg st="7" end="7"/>
                                            </p:txEl>
                                          </p:spTgt>
                                        </p:tgtEl>
                                        <p:attrNameLst>
                                          <p:attrName>style.visibility</p:attrName>
                                        </p:attrNameLst>
                                      </p:cBhvr>
                                      <p:to>
                                        <p:strVal val="visible"/>
                                      </p:to>
                                    </p:set>
                                    <p:anim calcmode="lin" valueType="num">
                                      <p:cBhvr>
                                        <p:cTn id="41" dur="500" fill="hold"/>
                                        <p:tgtEl>
                                          <p:spTgt spid="21508">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21508">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1508">
                                            <p:txEl>
                                              <p:pRg st="8" end="8"/>
                                            </p:txEl>
                                          </p:spTgt>
                                        </p:tgtEl>
                                        <p:attrNameLst>
                                          <p:attrName>style.visibility</p:attrName>
                                        </p:attrNameLst>
                                      </p:cBhvr>
                                      <p:to>
                                        <p:strVal val="visible"/>
                                      </p:to>
                                    </p:set>
                                    <p:anim calcmode="lin" valueType="num">
                                      <p:cBhvr>
                                        <p:cTn id="47" dur="500" fill="hold"/>
                                        <p:tgtEl>
                                          <p:spTgt spid="21508">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1508">
                                            <p:txEl>
                                              <p:pRg st="8" end="8"/>
                                            </p:txEl>
                                          </p:spTgt>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1508">
                                            <p:txEl>
                                              <p:pRg st="9" end="9"/>
                                            </p:txEl>
                                          </p:spTgt>
                                        </p:tgtEl>
                                        <p:attrNameLst>
                                          <p:attrName>style.visibility</p:attrName>
                                        </p:attrNameLst>
                                      </p:cBhvr>
                                      <p:to>
                                        <p:strVal val="visible"/>
                                      </p:to>
                                    </p:set>
                                    <p:anim calcmode="lin" valueType="num">
                                      <p:cBhvr>
                                        <p:cTn id="51" dur="500" fill="hold"/>
                                        <p:tgtEl>
                                          <p:spTgt spid="21508">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21508">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9EA2F-5E96-43FE-BED2-B1C0B90C5B63}" type="slidenum">
              <a:rPr lang="en-US" smtClean="0"/>
              <a:pPr>
                <a:defRPr/>
              </a:pPr>
              <a:t>20</a:t>
            </a:fld>
            <a:endParaRPr lang="en-US"/>
          </a:p>
        </p:txBody>
      </p:sp>
      <p:pic>
        <p:nvPicPr>
          <p:cNvPr id="5" name="Picture 1"/>
          <p:cNvPicPr>
            <a:picLocks noGrp="1" noChangeAspect="1" noChangeArrowheads="1"/>
          </p:cNvPicPr>
          <p:nvPr>
            <p:ph idx="1"/>
          </p:nvPr>
        </p:nvPicPr>
        <p:blipFill>
          <a:blip r:embed="rId2" cstate="print"/>
          <a:srcRect/>
          <a:stretch>
            <a:fillRect/>
          </a:stretch>
        </p:blipFill>
        <p:spPr bwMode="auto">
          <a:xfrm>
            <a:off x="4724400" y="1371600"/>
            <a:ext cx="3570467" cy="4527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2"/>
          <p:cNvSpPr>
            <a:spLocks/>
          </p:cNvSpPr>
          <p:nvPr/>
        </p:nvSpPr>
        <p:spPr bwMode="auto">
          <a:xfrm>
            <a:off x="457200" y="2209800"/>
            <a:ext cx="4533900" cy="2159000"/>
          </a:xfrm>
          <a:prstGeom prst="rect">
            <a:avLst/>
          </a:prstGeom>
          <a:noFill/>
          <a:ln w="12700" cap="flat">
            <a:noFill/>
            <a:miter lim="800000"/>
            <a:headEnd type="none" w="med" len="med"/>
            <a:tailEnd type="none" w="med" len="med"/>
          </a:ln>
        </p:spPr>
        <p:txBody>
          <a:bodyPr lIns="0" tIns="0" rIns="457200" bIns="0" anchor="ctr"/>
          <a:lstStyle/>
          <a:p>
            <a:pPr>
              <a:spcBef>
                <a:spcPts val="0"/>
              </a:spcBef>
            </a:pPr>
            <a:r>
              <a:rPr lang="en-US" sz="2200" dirty="0">
                <a:solidFill>
                  <a:schemeClr val="bg1"/>
                </a:solidFill>
                <a:latin typeface="Cambria Bold" charset="0"/>
                <a:ea typeface="Cambria Bold" charset="0"/>
                <a:cs typeface="Cambria Bold" charset="0"/>
                <a:sym typeface="Cambria Bold" charset="0"/>
              </a:rPr>
              <a:t>“By taking this class I have realized that I have become more efficient and confident to be more independent and I can accomplish things on my own.”</a:t>
            </a:r>
          </a:p>
          <a:p>
            <a:pPr>
              <a:lnSpc>
                <a:spcPts val="1550"/>
              </a:lnSpc>
              <a:spcBef>
                <a:spcPts val="750"/>
              </a:spcBef>
            </a:pPr>
            <a:endParaRPr lang="en-US" sz="2200" dirty="0">
              <a:solidFill>
                <a:srgbClr val="E6E6E6"/>
              </a:solidFill>
              <a:latin typeface="Cambria Bold" charset="0"/>
              <a:ea typeface="Cambria Bold" charset="0"/>
              <a:cs typeface="Cambria Bold" charset="0"/>
              <a:sym typeface="Cambria Bold" charset="0"/>
            </a:endParaRPr>
          </a:p>
        </p:txBody>
      </p:sp>
      <p:sp>
        <p:nvSpPr>
          <p:cNvPr id="7" name="Rectangle 7"/>
          <p:cNvSpPr>
            <a:spLocks/>
          </p:cNvSpPr>
          <p:nvPr/>
        </p:nvSpPr>
        <p:spPr bwMode="auto">
          <a:xfrm>
            <a:off x="609600" y="4953000"/>
            <a:ext cx="3771900" cy="431800"/>
          </a:xfrm>
          <a:prstGeom prst="rect">
            <a:avLst/>
          </a:prstGeom>
          <a:noFill/>
          <a:ln w="12700" cap="flat">
            <a:noFill/>
            <a:miter lim="800000"/>
            <a:headEnd type="none" w="med" len="med"/>
            <a:tailEnd type="none" w="med" len="med"/>
          </a:ln>
        </p:spPr>
        <p:txBody>
          <a:bodyPr lIns="0" tIns="0" rIns="0" bIns="0" anchor="ctr"/>
          <a:lstStyle/>
          <a:p>
            <a:r>
              <a:rPr lang="en-US" sz="2000" b="1" dirty="0" err="1">
                <a:solidFill>
                  <a:schemeClr val="bg1"/>
                </a:solidFill>
                <a:ea typeface="Gill Sans" charset="0"/>
                <a:cs typeface="Gill Sans" charset="0"/>
              </a:rPr>
              <a:t>Assaf</a:t>
            </a:r>
            <a:r>
              <a:rPr lang="en-US" sz="2000" b="1" dirty="0">
                <a:solidFill>
                  <a:schemeClr val="bg1"/>
                </a:solidFill>
                <a:ea typeface="Gill Sans" charset="0"/>
                <a:cs typeface="Gill Sans" charset="0"/>
              </a:rPr>
              <a:t> </a:t>
            </a:r>
            <a:r>
              <a:rPr lang="en-US" sz="2000" b="1" dirty="0" err="1">
                <a:solidFill>
                  <a:schemeClr val="bg1"/>
                </a:solidFill>
                <a:ea typeface="Gill Sans" charset="0"/>
                <a:cs typeface="Gill Sans" charset="0"/>
              </a:rPr>
              <a:t>Ghalib</a:t>
            </a:r>
            <a:r>
              <a:rPr lang="en-US" sz="2000" b="1" dirty="0">
                <a:solidFill>
                  <a:schemeClr val="bg1"/>
                </a:solidFill>
                <a:ea typeface="Gill Sans" charset="0"/>
                <a:cs typeface="Gill Sans" charset="0"/>
              </a:rPr>
              <a:t>, 12th Grade</a:t>
            </a:r>
          </a:p>
        </p:txBody>
      </p:sp>
    </p:spTree>
  </p:cSld>
  <p:clrMapOvr>
    <a:masterClrMapping/>
  </p:clrMapOvr>
  <p:transition advClick="0" advTm="6000">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98613"/>
            <a:ext cx="8382000" cy="45275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9EA2F-5E96-43FE-BED2-B1C0B90C5B63}" type="slidenum">
              <a:rPr lang="en-US" smtClean="0"/>
              <a:pPr>
                <a:defRPr/>
              </a:pPr>
              <a:t>21</a:t>
            </a:fld>
            <a:endParaRPr lang="en-US"/>
          </a:p>
        </p:txBody>
      </p:sp>
      <p:pic>
        <p:nvPicPr>
          <p:cNvPr id="5" name="Picture 5"/>
          <p:cNvPicPr>
            <a:picLocks noChangeArrowheads="1"/>
          </p:cNvPicPr>
          <p:nvPr/>
        </p:nvPicPr>
        <p:blipFill>
          <a:blip r:embed="rId2" cstate="print"/>
          <a:srcRect/>
          <a:stretch>
            <a:fillRect/>
          </a:stretch>
        </p:blipFill>
        <p:spPr bwMode="auto">
          <a:xfrm>
            <a:off x="4572000" y="1066800"/>
            <a:ext cx="4191000" cy="487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3"/>
          <p:cNvSpPr>
            <a:spLocks/>
          </p:cNvSpPr>
          <p:nvPr/>
        </p:nvSpPr>
        <p:spPr bwMode="auto">
          <a:xfrm>
            <a:off x="381000" y="1600200"/>
            <a:ext cx="3962400" cy="2921000"/>
          </a:xfrm>
          <a:prstGeom prst="rect">
            <a:avLst/>
          </a:prstGeom>
          <a:noFill/>
          <a:ln w="12700" cap="flat">
            <a:noFill/>
            <a:miter lim="800000"/>
            <a:headEnd type="none" w="med" len="med"/>
            <a:tailEnd type="none" w="med" len="med"/>
          </a:ln>
        </p:spPr>
        <p:txBody>
          <a:bodyPr lIns="0" tIns="0" rIns="0" bIns="0" anchor="ctr"/>
          <a:lstStyle/>
          <a:p>
            <a:pPr algn="l">
              <a:spcBef>
                <a:spcPts val="1000"/>
              </a:spcBef>
            </a:pPr>
            <a:r>
              <a:rPr lang="en-US" sz="2200" b="1" dirty="0">
                <a:solidFill>
                  <a:schemeClr val="bg1"/>
                </a:solidFill>
                <a:latin typeface="Cambria Bold" charset="0"/>
                <a:ea typeface="Cambria Bold" charset="0"/>
                <a:cs typeface="Cambria Bold" charset="0"/>
                <a:sym typeface="Cambria Bold" charset="0"/>
              </a:rPr>
              <a:t>“This class has been beneficial to me because I did not know what I wanted to do with my life, but now I know I want to major in this profession</a:t>
            </a:r>
            <a:r>
              <a:rPr lang="en-US" sz="2200" b="1" dirty="0" smtClean="0">
                <a:solidFill>
                  <a:schemeClr val="bg1"/>
                </a:solidFill>
                <a:latin typeface="Cambria Bold" charset="0"/>
                <a:ea typeface="Cambria Bold" charset="0"/>
                <a:cs typeface="Cambria Bold" charset="0"/>
                <a:sym typeface="Cambria Bold" charset="0"/>
              </a:rPr>
              <a:t>.”</a:t>
            </a:r>
            <a:endParaRPr lang="en-US" sz="2200" b="1" dirty="0">
              <a:solidFill>
                <a:schemeClr val="bg1"/>
              </a:solidFill>
              <a:latin typeface="Calibri Bold" charset="0"/>
              <a:cs typeface="Calibri Bold" charset="0"/>
              <a:sym typeface="Calibri Bold" charset="0"/>
            </a:endParaRPr>
          </a:p>
          <a:p>
            <a:pPr>
              <a:lnSpc>
                <a:spcPct val="115000"/>
              </a:lnSpc>
              <a:spcBef>
                <a:spcPts val="1000"/>
              </a:spcBef>
            </a:pPr>
            <a:endParaRPr lang="en-US" sz="2400" dirty="0">
              <a:solidFill>
                <a:srgbClr val="333333"/>
              </a:solidFill>
              <a:latin typeface="Verdana Bold" charset="0"/>
              <a:ea typeface="Lucida Grande" charset="0"/>
              <a:cs typeface="Lucida Grande" charset="0"/>
              <a:sym typeface="Verdana Bold" charset="0"/>
            </a:endParaRPr>
          </a:p>
          <a:p>
            <a:pPr>
              <a:lnSpc>
                <a:spcPts val="1550"/>
              </a:lnSpc>
              <a:spcBef>
                <a:spcPts val="750"/>
              </a:spcBef>
            </a:pPr>
            <a:endParaRPr lang="en-US" sz="2400" b="1" dirty="0">
              <a:solidFill>
                <a:schemeClr val="tx1"/>
              </a:solidFill>
              <a:ea typeface="Gill Sans" charset="0"/>
              <a:cs typeface="Gill Sans" charset="0"/>
            </a:endParaRPr>
          </a:p>
        </p:txBody>
      </p:sp>
      <p:sp>
        <p:nvSpPr>
          <p:cNvPr id="8" name="Rectangle 8"/>
          <p:cNvSpPr>
            <a:spLocks/>
          </p:cNvSpPr>
          <p:nvPr/>
        </p:nvSpPr>
        <p:spPr bwMode="auto">
          <a:xfrm>
            <a:off x="381000" y="4572000"/>
            <a:ext cx="3771900" cy="431800"/>
          </a:xfrm>
          <a:prstGeom prst="rect">
            <a:avLst/>
          </a:prstGeom>
          <a:noFill/>
          <a:ln w="12700" cap="flat">
            <a:noFill/>
            <a:miter lim="800000"/>
            <a:headEnd type="none" w="med" len="med"/>
            <a:tailEnd type="none" w="med" len="med"/>
          </a:ln>
        </p:spPr>
        <p:txBody>
          <a:bodyPr lIns="0" tIns="0" rIns="0" bIns="0" anchor="ctr"/>
          <a:lstStyle/>
          <a:p>
            <a:r>
              <a:rPr lang="en-US" sz="1800" b="1" dirty="0">
                <a:solidFill>
                  <a:schemeClr val="bg1"/>
                </a:solidFill>
                <a:ea typeface="Gill Sans" charset="0"/>
                <a:cs typeface="Gill Sans" charset="0"/>
              </a:rPr>
              <a:t>Ana </a:t>
            </a:r>
            <a:r>
              <a:rPr lang="en-US" sz="1800" b="1" dirty="0" err="1">
                <a:solidFill>
                  <a:schemeClr val="bg1"/>
                </a:solidFill>
                <a:ea typeface="Gill Sans" charset="0"/>
                <a:cs typeface="Gill Sans" charset="0"/>
              </a:rPr>
              <a:t>Piza</a:t>
            </a:r>
            <a:r>
              <a:rPr lang="en-US" sz="1800" b="1" dirty="0">
                <a:solidFill>
                  <a:schemeClr val="bg1"/>
                </a:solidFill>
                <a:ea typeface="Gill Sans" charset="0"/>
                <a:cs typeface="Gill Sans" charset="0"/>
              </a:rPr>
              <a:t>, 12th Grade</a:t>
            </a:r>
          </a:p>
        </p:txBody>
      </p:sp>
    </p:spTree>
  </p:cSld>
  <p:clrMapOvr>
    <a:masterClrMapping/>
  </p:clrMapOvr>
  <p:transition advClick="0" advTm="5000">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9EA2F-5E96-43FE-BED2-B1C0B90C5B63}" type="slidenum">
              <a:rPr lang="en-US" smtClean="0"/>
              <a:pPr>
                <a:defRPr/>
              </a:pPr>
              <a:t>22</a:t>
            </a:fld>
            <a:endParaRPr lang="en-US"/>
          </a:p>
        </p:txBody>
      </p:sp>
      <p:pic>
        <p:nvPicPr>
          <p:cNvPr id="5" name="Picture 6"/>
          <p:cNvPicPr>
            <a:picLocks noChangeArrowheads="1"/>
          </p:cNvPicPr>
          <p:nvPr/>
        </p:nvPicPr>
        <p:blipFill>
          <a:blip r:embed="rId2" cstate="print"/>
          <a:srcRect/>
          <a:stretch>
            <a:fillRect/>
          </a:stretch>
        </p:blipFill>
        <p:spPr bwMode="auto">
          <a:xfrm>
            <a:off x="4572000" y="762000"/>
            <a:ext cx="4076700" cy="5219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4"/>
          <p:cNvSpPr>
            <a:spLocks/>
          </p:cNvSpPr>
          <p:nvPr/>
        </p:nvSpPr>
        <p:spPr bwMode="auto">
          <a:xfrm>
            <a:off x="228600" y="1676400"/>
            <a:ext cx="4851400" cy="3175000"/>
          </a:xfrm>
          <a:prstGeom prst="rect">
            <a:avLst/>
          </a:prstGeom>
          <a:noFill/>
          <a:ln w="12700" cap="flat">
            <a:noFill/>
            <a:miter lim="800000"/>
            <a:headEnd type="none" w="med" len="med"/>
            <a:tailEnd type="none" w="med" len="med"/>
          </a:ln>
        </p:spPr>
        <p:txBody>
          <a:bodyPr lIns="0" tIns="0" rIns="457200" bIns="0" anchor="ctr"/>
          <a:lstStyle/>
          <a:p>
            <a:pPr>
              <a:spcBef>
                <a:spcPts val="750"/>
              </a:spcBef>
            </a:pPr>
            <a:r>
              <a:rPr lang="en-US" sz="2200" dirty="0">
                <a:solidFill>
                  <a:schemeClr val="bg1"/>
                </a:solidFill>
                <a:latin typeface="Cambria Bold" charset="0"/>
                <a:ea typeface="Cambria Bold" charset="0"/>
                <a:cs typeface="Cambria Bold" charset="0"/>
                <a:sym typeface="Cambria Bold" charset="0"/>
              </a:rPr>
              <a:t>“Mr. Villalobos has motivated me to broaden my perspective and further my education in Product Design...I can see myself doing this for a living." </a:t>
            </a:r>
          </a:p>
          <a:p>
            <a:pPr algn="l">
              <a:lnSpc>
                <a:spcPts val="1550"/>
              </a:lnSpc>
              <a:spcBef>
                <a:spcPts val="750"/>
              </a:spcBef>
            </a:pPr>
            <a:endParaRPr lang="en-US" sz="2200" dirty="0">
              <a:solidFill>
                <a:schemeClr val="tx1"/>
              </a:solidFill>
              <a:latin typeface="Calibri Bold" charset="0"/>
              <a:cs typeface="Calibri Bold" charset="0"/>
              <a:sym typeface="Calibri Bold" charset="0"/>
            </a:endParaRPr>
          </a:p>
          <a:p>
            <a:pPr>
              <a:lnSpc>
                <a:spcPct val="115000"/>
              </a:lnSpc>
              <a:spcBef>
                <a:spcPts val="1000"/>
              </a:spcBef>
            </a:pPr>
            <a:endParaRPr lang="en-US" sz="2400" dirty="0">
              <a:solidFill>
                <a:srgbClr val="333333"/>
              </a:solidFill>
              <a:latin typeface="Verdana Bold" charset="0"/>
              <a:ea typeface="Lucida Grande" charset="0"/>
              <a:cs typeface="Lucida Grande" charset="0"/>
              <a:sym typeface="Verdana Bold" charset="0"/>
            </a:endParaRPr>
          </a:p>
          <a:p>
            <a:pPr>
              <a:lnSpc>
                <a:spcPts val="1550"/>
              </a:lnSpc>
              <a:spcBef>
                <a:spcPts val="750"/>
              </a:spcBef>
            </a:pPr>
            <a:endParaRPr lang="en-US" sz="2400" b="1" dirty="0">
              <a:solidFill>
                <a:schemeClr val="tx1"/>
              </a:solidFill>
              <a:ea typeface="Gill Sans" charset="0"/>
              <a:cs typeface="Gill Sans" charset="0"/>
            </a:endParaRPr>
          </a:p>
        </p:txBody>
      </p:sp>
      <p:sp>
        <p:nvSpPr>
          <p:cNvPr id="7" name="Rectangle 9"/>
          <p:cNvSpPr>
            <a:spLocks/>
          </p:cNvSpPr>
          <p:nvPr/>
        </p:nvSpPr>
        <p:spPr bwMode="auto">
          <a:xfrm>
            <a:off x="609600" y="4343400"/>
            <a:ext cx="3771900" cy="431800"/>
          </a:xfrm>
          <a:prstGeom prst="rect">
            <a:avLst/>
          </a:prstGeom>
          <a:noFill/>
          <a:ln w="12700" cap="flat">
            <a:noFill/>
            <a:miter lim="800000"/>
            <a:headEnd type="none" w="med" len="med"/>
            <a:tailEnd type="none" w="med" len="med"/>
          </a:ln>
        </p:spPr>
        <p:txBody>
          <a:bodyPr lIns="0" tIns="0" rIns="0" bIns="0" anchor="ctr"/>
          <a:lstStyle/>
          <a:p>
            <a:r>
              <a:rPr lang="en-US" sz="2000" b="1" dirty="0">
                <a:solidFill>
                  <a:schemeClr val="bg1"/>
                </a:solidFill>
                <a:ea typeface="Gill Sans" charset="0"/>
                <a:cs typeface="Gill Sans" charset="0"/>
              </a:rPr>
              <a:t>Alejandro </a:t>
            </a:r>
            <a:r>
              <a:rPr lang="en-US" sz="2000" b="1" dirty="0" err="1">
                <a:solidFill>
                  <a:schemeClr val="bg1"/>
                </a:solidFill>
                <a:ea typeface="Gill Sans" charset="0"/>
                <a:cs typeface="Gill Sans" charset="0"/>
              </a:rPr>
              <a:t>Bustos</a:t>
            </a:r>
            <a:r>
              <a:rPr lang="en-US" sz="2000" b="1" dirty="0">
                <a:solidFill>
                  <a:schemeClr val="bg1"/>
                </a:solidFill>
                <a:ea typeface="Gill Sans" charset="0"/>
                <a:cs typeface="Gill Sans" charset="0"/>
              </a:rPr>
              <a:t>, 10th Grade</a:t>
            </a:r>
          </a:p>
        </p:txBody>
      </p:sp>
    </p:spTree>
  </p:cSld>
  <p:clrMapOvr>
    <a:masterClrMapping/>
  </p:clrMapOvr>
  <p:transition advClick="0" advTm="6000">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179EA2F-5E96-43FE-BED2-B1C0B90C5B63}" type="slidenum">
              <a:rPr lang="en-US" smtClean="0"/>
              <a:pPr>
                <a:defRPr/>
              </a:pPr>
              <a:t>23</a:t>
            </a:fld>
            <a:endParaRPr lang="en-US"/>
          </a:p>
        </p:txBody>
      </p:sp>
      <p:pic>
        <p:nvPicPr>
          <p:cNvPr id="5" name="Picture 10"/>
          <p:cNvPicPr>
            <a:picLocks noChangeAspect="1" noChangeArrowheads="1"/>
          </p:cNvPicPr>
          <p:nvPr/>
        </p:nvPicPr>
        <p:blipFill>
          <a:blip r:embed="rId2" cstate="print"/>
          <a:srcRect/>
          <a:stretch>
            <a:fillRect/>
          </a:stretch>
        </p:blipFill>
        <p:spPr bwMode="auto">
          <a:xfrm>
            <a:off x="4495800" y="990600"/>
            <a:ext cx="3917479" cy="495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11"/>
          <p:cNvSpPr>
            <a:spLocks/>
          </p:cNvSpPr>
          <p:nvPr/>
        </p:nvSpPr>
        <p:spPr bwMode="auto">
          <a:xfrm>
            <a:off x="685800" y="1828800"/>
            <a:ext cx="3733800" cy="2628900"/>
          </a:xfrm>
          <a:prstGeom prst="rect">
            <a:avLst/>
          </a:prstGeom>
          <a:noFill/>
          <a:ln w="12700" cap="flat">
            <a:noFill/>
            <a:miter lim="800000"/>
            <a:headEnd type="none" w="med" len="med"/>
            <a:tailEnd type="none" w="med" len="med"/>
          </a:ln>
        </p:spPr>
        <p:txBody>
          <a:bodyPr lIns="0" tIns="0" rIns="457200" bIns="0" anchor="ctr"/>
          <a:lstStyle/>
          <a:p>
            <a:pPr algn="l"/>
            <a:r>
              <a:rPr lang="en-US" sz="2000" dirty="0">
                <a:solidFill>
                  <a:schemeClr val="bg1"/>
                </a:solidFill>
                <a:latin typeface="Cambria Bold" charset="0"/>
                <a:ea typeface="Cambria Bold" charset="0"/>
                <a:cs typeface="Cambria Bold" charset="0"/>
                <a:sym typeface="Cambria Bold" charset="0"/>
              </a:rPr>
              <a:t>“</a:t>
            </a:r>
            <a:r>
              <a:rPr lang="en-US" sz="2400" dirty="0">
                <a:solidFill>
                  <a:schemeClr val="bg1"/>
                </a:solidFill>
                <a:latin typeface="Cambria Bold" charset="0"/>
                <a:ea typeface="Cambria Bold" charset="0"/>
                <a:cs typeface="Cambria Bold" charset="0"/>
                <a:sym typeface="Cambria Bold" charset="0"/>
              </a:rPr>
              <a:t>I hope to continue my studies in this field learning </a:t>
            </a:r>
            <a:r>
              <a:rPr lang="en-US" sz="2400" dirty="0" smtClean="0">
                <a:solidFill>
                  <a:schemeClr val="bg1"/>
                </a:solidFill>
                <a:latin typeface="Cambria Bold" charset="0"/>
                <a:ea typeface="Cambria Bold" charset="0"/>
                <a:cs typeface="Cambria Bold" charset="0"/>
                <a:sym typeface="Cambria Bold" charset="0"/>
              </a:rPr>
              <a:t>more about Design</a:t>
            </a:r>
            <a:r>
              <a:rPr lang="en-US" sz="2400" dirty="0">
                <a:solidFill>
                  <a:schemeClr val="bg1"/>
                </a:solidFill>
                <a:latin typeface="Cambria Bold" charset="0"/>
                <a:ea typeface="Cambria Bold" charset="0"/>
                <a:cs typeface="Cambria Bold" charset="0"/>
                <a:sym typeface="Cambria Bold" charset="0"/>
              </a:rPr>
              <a:t>, </a:t>
            </a:r>
            <a:r>
              <a:rPr lang="en-US" sz="2400" dirty="0" smtClean="0">
                <a:solidFill>
                  <a:schemeClr val="bg1"/>
                </a:solidFill>
                <a:latin typeface="Cambria Bold" charset="0"/>
                <a:ea typeface="Cambria Bold" charset="0"/>
                <a:cs typeface="Cambria Bold" charset="0"/>
                <a:sym typeface="Cambria Bold" charset="0"/>
              </a:rPr>
              <a:t> </a:t>
            </a:r>
            <a:r>
              <a:rPr lang="en-US" sz="2400" dirty="0" err="1" smtClean="0">
                <a:solidFill>
                  <a:schemeClr val="bg1"/>
                </a:solidFill>
                <a:latin typeface="Cambria Bold" charset="0"/>
                <a:ea typeface="Cambria Bold" charset="0"/>
                <a:cs typeface="Cambria Bold" charset="0"/>
                <a:sym typeface="Cambria Bold" charset="0"/>
              </a:rPr>
              <a:t>Solidworks</a:t>
            </a:r>
            <a:r>
              <a:rPr lang="en-US" sz="2400" dirty="0">
                <a:solidFill>
                  <a:schemeClr val="bg1"/>
                </a:solidFill>
                <a:latin typeface="Cambria Bold" charset="0"/>
                <a:ea typeface="Cambria Bold" charset="0"/>
                <a:cs typeface="Cambria Bold" charset="0"/>
                <a:sym typeface="Cambria Bold" charset="0"/>
              </a:rPr>
              <a:t>, Robotics, and </a:t>
            </a:r>
            <a:r>
              <a:rPr lang="en-US" sz="2400" dirty="0" smtClean="0">
                <a:solidFill>
                  <a:schemeClr val="bg1"/>
                </a:solidFill>
                <a:latin typeface="Cambria Bold" charset="0"/>
                <a:ea typeface="Cambria Bold" charset="0"/>
                <a:cs typeface="Cambria Bold" charset="0"/>
                <a:sym typeface="Cambria Bold" charset="0"/>
              </a:rPr>
              <a:t>Rapid Prototyping.”</a:t>
            </a:r>
            <a:endParaRPr lang="en-US" sz="2400" dirty="0">
              <a:solidFill>
                <a:schemeClr val="bg1"/>
              </a:solidFill>
              <a:latin typeface="Cambria Bold" charset="0"/>
              <a:ea typeface="Cambria Bold" charset="0"/>
              <a:cs typeface="Cambria Bold" charset="0"/>
              <a:sym typeface="Cambria Bold" charset="0"/>
            </a:endParaRPr>
          </a:p>
          <a:p>
            <a:endParaRPr lang="en-US" sz="2800" dirty="0">
              <a:solidFill>
                <a:schemeClr val="bg1"/>
              </a:solidFill>
              <a:latin typeface="Cambria" charset="0"/>
              <a:ea typeface="Cambria" charset="0"/>
              <a:cs typeface="Cambria" charset="0"/>
              <a:sym typeface="Cambria" charset="0"/>
            </a:endParaRPr>
          </a:p>
        </p:txBody>
      </p:sp>
      <p:sp>
        <p:nvSpPr>
          <p:cNvPr id="7" name="Rectangle 12"/>
          <p:cNvSpPr>
            <a:spLocks/>
          </p:cNvSpPr>
          <p:nvPr/>
        </p:nvSpPr>
        <p:spPr bwMode="auto">
          <a:xfrm>
            <a:off x="304800" y="5029200"/>
            <a:ext cx="4191000" cy="406400"/>
          </a:xfrm>
          <a:prstGeom prst="rect">
            <a:avLst/>
          </a:prstGeom>
          <a:noFill/>
          <a:ln w="12700" cap="flat">
            <a:noFill/>
            <a:miter lim="800000"/>
            <a:headEnd type="none" w="med" len="med"/>
            <a:tailEnd type="none" w="med" len="med"/>
          </a:ln>
        </p:spPr>
        <p:txBody>
          <a:bodyPr lIns="0" tIns="0" rIns="457200" bIns="0" anchor="ctr"/>
          <a:lstStyle/>
          <a:p>
            <a:r>
              <a:rPr lang="en-US" sz="2000" dirty="0" err="1">
                <a:solidFill>
                  <a:schemeClr val="bg1"/>
                </a:solidFill>
                <a:latin typeface="Times New Roman Bold" charset="0"/>
                <a:cs typeface="Times New Roman Bold" charset="0"/>
                <a:sym typeface="Times New Roman Bold" charset="0"/>
              </a:rPr>
              <a:t>Isual</a:t>
            </a:r>
            <a:r>
              <a:rPr lang="en-US" sz="2000" dirty="0">
                <a:solidFill>
                  <a:schemeClr val="bg1"/>
                </a:solidFill>
                <a:latin typeface="Times New Roman Bold" charset="0"/>
                <a:cs typeface="Times New Roman Bold" charset="0"/>
                <a:sym typeface="Times New Roman Bold" charset="0"/>
              </a:rPr>
              <a:t> Delarosa, 11th Grade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xit" presetSubtype="0" fill="hold" nodeType="withEffect">
                                  <p:stCondLst>
                                    <p:cond delay="4500"/>
                                  </p:stCondLst>
                                  <p:childTnLst>
                                    <p:anim calcmode="lin" valueType="num">
                                      <p:cBhvr>
                                        <p:cTn id="6" dur="1000"/>
                                        <p:tgtEl>
                                          <p:spTgt spid="5"/>
                                        </p:tgtEl>
                                        <p:attrNameLst>
                                          <p:attrName>ppt_x</p:attrName>
                                        </p:attrNameLst>
                                      </p:cBhvr>
                                      <p:tavLst>
                                        <p:tav tm="0">
                                          <p:val>
                                            <p:strVal val="ppt_x"/>
                                          </p:val>
                                        </p:tav>
                                        <p:tav tm="100000">
                                          <p:val>
                                            <p:strVal val="ppt_x-.2"/>
                                          </p:val>
                                        </p:tav>
                                      </p:tavLst>
                                    </p:anim>
                                    <p:anim calcmode="lin" valueType="num">
                                      <p:cBhvr>
                                        <p:cTn id="7" dur="1000"/>
                                        <p:tgtEl>
                                          <p:spTgt spid="5"/>
                                        </p:tgtEl>
                                        <p:attrNameLst>
                                          <p:attrName>ppt_y</p:attrName>
                                        </p:attrNameLst>
                                      </p:cBhvr>
                                      <p:tavLst>
                                        <p:tav tm="0">
                                          <p:val>
                                            <p:strVal val="ppt_y"/>
                                          </p:val>
                                        </p:tav>
                                        <p:tav tm="100000">
                                          <p:val>
                                            <p:strVal val="ppt_y"/>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par>
                                <p:cTn id="10" presetID="29" presetClass="exit" presetSubtype="0" fill="hold" grpId="0" nodeType="withEffect">
                                  <p:stCondLst>
                                    <p:cond delay="4500"/>
                                  </p:stCondLst>
                                  <p:childTnLst>
                                    <p:anim calcmode="lin" valueType="num">
                                      <p:cBhvr>
                                        <p:cTn id="11" dur="1000"/>
                                        <p:tgtEl>
                                          <p:spTgt spid="7"/>
                                        </p:tgtEl>
                                        <p:attrNameLst>
                                          <p:attrName>ppt_x</p:attrName>
                                        </p:attrNameLst>
                                      </p:cBhvr>
                                      <p:tavLst>
                                        <p:tav tm="0">
                                          <p:val>
                                            <p:strVal val="ppt_x"/>
                                          </p:val>
                                        </p:tav>
                                        <p:tav tm="100000">
                                          <p:val>
                                            <p:strVal val="ppt_x-.2"/>
                                          </p:val>
                                        </p:tav>
                                      </p:tavLst>
                                    </p:anim>
                                    <p:anim calcmode="lin" valueType="num">
                                      <p:cBhvr>
                                        <p:cTn id="12" dur="1000"/>
                                        <p:tgtEl>
                                          <p:spTgt spid="7"/>
                                        </p:tgtEl>
                                        <p:attrNameLst>
                                          <p:attrName>ppt_y</p:attrName>
                                        </p:attrNameLst>
                                      </p:cBhvr>
                                      <p:tavLst>
                                        <p:tav tm="0">
                                          <p:val>
                                            <p:strVal val="ppt_y"/>
                                          </p:val>
                                        </p:tav>
                                        <p:tav tm="100000">
                                          <p:val>
                                            <p:strVal val="ppt_y"/>
                                          </p:val>
                                        </p:tav>
                                      </p:tavLst>
                                    </p:anim>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par>
                                <p:cTn id="15" presetID="29" presetClass="exit" presetSubtype="0" fill="hold" grpId="0" nodeType="withEffect">
                                  <p:stCondLst>
                                    <p:cond delay="4500"/>
                                  </p:stCondLst>
                                  <p:childTnLst>
                                    <p:anim calcmode="lin" valueType="num">
                                      <p:cBhvr>
                                        <p:cTn id="16" dur="1000"/>
                                        <p:tgtEl>
                                          <p:spTgt spid="6"/>
                                        </p:tgtEl>
                                        <p:attrNameLst>
                                          <p:attrName>ppt_x</p:attrName>
                                        </p:attrNameLst>
                                      </p:cBhvr>
                                      <p:tavLst>
                                        <p:tav tm="0">
                                          <p:val>
                                            <p:strVal val="ppt_x"/>
                                          </p:val>
                                        </p:tav>
                                        <p:tav tm="100000">
                                          <p:val>
                                            <p:strVal val="ppt_x-.2"/>
                                          </p:val>
                                        </p:tav>
                                      </p:tavLst>
                                    </p:anim>
                                    <p:anim calcmode="lin" valueType="num">
                                      <p:cBhvr>
                                        <p:cTn id="17" dur="1000"/>
                                        <p:tgtEl>
                                          <p:spTgt spid="6"/>
                                        </p:tgtEl>
                                        <p:attrNameLst>
                                          <p:attrName>ppt_y</p:attrName>
                                        </p:attrNameLst>
                                      </p:cBhvr>
                                      <p:tavLst>
                                        <p:tav tm="0">
                                          <p:val>
                                            <p:strVal val="ppt_y"/>
                                          </p:val>
                                        </p:tav>
                                        <p:tav tm="100000">
                                          <p:val>
                                            <p:strVal val="ppt_y"/>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508000" y="158750"/>
            <a:ext cx="8394700" cy="5549900"/>
          </a:xfrm>
          <a:prstGeom prst="rect">
            <a:avLst/>
          </a:prstGeom>
          <a:noFill/>
          <a:ln w="12700">
            <a:noFill/>
            <a:miter lim="800000"/>
            <a:headEnd/>
            <a:tailEnd/>
          </a:ln>
        </p:spPr>
        <p:txBody>
          <a:bodyPr lIns="0" tIns="0" rIns="457200" bIns="0" anchor="ctr"/>
          <a:lstStyle/>
          <a:p>
            <a:pPr algn="l">
              <a:lnSpc>
                <a:spcPct val="80000"/>
              </a:lnSpc>
              <a:spcBef>
                <a:spcPts val="1000"/>
              </a:spcBef>
            </a:pPr>
            <a:r>
              <a:rPr lang="en-US" sz="4800" dirty="0">
                <a:solidFill>
                  <a:schemeClr val="tx1"/>
                </a:solidFill>
                <a:latin typeface="Calibri" pitchFamily="34" charset="0"/>
                <a:ea typeface="Charcoal CY" charset="0"/>
                <a:cs typeface="Calibri" pitchFamily="34" charset="0"/>
                <a:sym typeface="Charcoal CY" charset="0"/>
              </a:rPr>
              <a:t>“Design makes the youth the biggest asset and untapped resource for imagining a new future.”</a:t>
            </a:r>
          </a:p>
          <a:p>
            <a:pPr algn="l">
              <a:lnSpc>
                <a:spcPct val="80000"/>
              </a:lnSpc>
              <a:spcBef>
                <a:spcPts val="1000"/>
              </a:spcBef>
            </a:pPr>
            <a:endParaRPr lang="en-US" sz="1800" dirty="0">
              <a:solidFill>
                <a:schemeClr val="tx1"/>
              </a:solidFill>
              <a:latin typeface="Charcoal CY" charset="0"/>
              <a:ea typeface="Charcoal CY" charset="0"/>
              <a:cs typeface="Charcoal CY" charset="0"/>
              <a:sym typeface="Charcoal CY" charset="0"/>
            </a:endParaRPr>
          </a:p>
          <a:p>
            <a:pPr marL="0" lvl="4" algn="l">
              <a:lnSpc>
                <a:spcPct val="80000"/>
              </a:lnSpc>
              <a:spcBef>
                <a:spcPts val="1000"/>
              </a:spcBef>
            </a:pPr>
            <a:r>
              <a:rPr lang="en-US" sz="2800" b="1" dirty="0">
                <a:solidFill>
                  <a:schemeClr val="tx1"/>
                </a:solidFill>
                <a:latin typeface="Charcoal CY" charset="0"/>
                <a:ea typeface="Charcoal CY" charset="0"/>
                <a:cs typeface="Charcoal CY" charset="0"/>
                <a:sym typeface="Charcoal CY" charset="0"/>
              </a:rPr>
              <a:t>		</a:t>
            </a:r>
            <a:r>
              <a:rPr lang="en-US" sz="2800" b="1" dirty="0">
                <a:solidFill>
                  <a:schemeClr val="tx1"/>
                </a:solidFill>
                <a:latin typeface="Calibri" pitchFamily="34" charset="0"/>
                <a:ea typeface="Charcoal CY" charset="0"/>
                <a:cs typeface="Calibri" pitchFamily="34" charset="0"/>
                <a:sym typeface="Charcoal CY" charset="0"/>
              </a:rPr>
              <a:t>Emily </a:t>
            </a:r>
            <a:r>
              <a:rPr lang="en-US" sz="2800" b="1" dirty="0" err="1">
                <a:solidFill>
                  <a:schemeClr val="tx1"/>
                </a:solidFill>
                <a:latin typeface="Calibri" pitchFamily="34" charset="0"/>
                <a:ea typeface="Charcoal CY" charset="0"/>
                <a:cs typeface="Calibri" pitchFamily="34" charset="0"/>
                <a:sym typeface="Charcoal CY" charset="0"/>
              </a:rPr>
              <a:t>Pilloton</a:t>
            </a:r>
            <a:r>
              <a:rPr lang="en-US" sz="2800" b="1" dirty="0">
                <a:solidFill>
                  <a:schemeClr val="tx1"/>
                </a:solidFill>
                <a:latin typeface="Calibri" pitchFamily="34" charset="0"/>
                <a:ea typeface="Charcoal CY" charset="0"/>
                <a:cs typeface="Calibri" pitchFamily="34" charset="0"/>
                <a:sym typeface="Charcoal CY" charset="0"/>
              </a:rPr>
              <a:t>, Project H Design</a:t>
            </a:r>
          </a:p>
          <a:p>
            <a:pPr algn="l">
              <a:lnSpc>
                <a:spcPct val="80000"/>
              </a:lnSpc>
              <a:spcBef>
                <a:spcPts val="1000"/>
              </a:spcBef>
            </a:pPr>
            <a:r>
              <a:rPr lang="en-US" sz="4800" dirty="0">
                <a:solidFill>
                  <a:schemeClr val="tx1"/>
                </a:solidFill>
                <a:latin typeface="Charcoal CY" charset="0"/>
                <a:ea typeface="Charcoal CY" charset="0"/>
                <a:cs typeface="Charcoal CY" charset="0"/>
                <a:sym typeface="Charcoal CY" charset="0"/>
              </a:rPr>
              <a:t>                        </a:t>
            </a:r>
          </a:p>
          <a:p>
            <a:pPr>
              <a:lnSpc>
                <a:spcPct val="80000"/>
              </a:lnSpc>
              <a:spcBef>
                <a:spcPts val="1000"/>
              </a:spcBef>
            </a:pPr>
            <a:endParaRPr lang="en-US" sz="2800" dirty="0">
              <a:solidFill>
                <a:schemeClr val="tx1"/>
              </a:solidFill>
              <a:ea typeface="Gill Sans" charset="0"/>
              <a:cs typeface="Gill Sans" charset="0"/>
            </a:endParaRPr>
          </a:p>
        </p:txBody>
      </p:sp>
      <p:sp>
        <p:nvSpPr>
          <p:cNvPr id="36867" name="Rectangle 2"/>
          <p:cNvSpPr>
            <a:spLocks/>
          </p:cNvSpPr>
          <p:nvPr/>
        </p:nvSpPr>
        <p:spPr bwMode="auto">
          <a:xfrm>
            <a:off x="1588" y="5880100"/>
            <a:ext cx="8178800" cy="431800"/>
          </a:xfrm>
          <a:prstGeom prst="rect">
            <a:avLst/>
          </a:prstGeom>
          <a:noFill/>
          <a:ln w="12700">
            <a:noFill/>
            <a:miter lim="800000"/>
            <a:headEnd/>
            <a:tailEnd/>
          </a:ln>
        </p:spPr>
        <p:txBody>
          <a:bodyPr lIns="0" tIns="0" rIns="0" bIns="0" anchor="ctr"/>
          <a:lstStyle/>
          <a:p>
            <a:r>
              <a:rPr lang="en-US" sz="2400" b="1" dirty="0">
                <a:solidFill>
                  <a:schemeClr val="tx1"/>
                </a:solidFill>
                <a:latin typeface="Calibri Bold" pitchFamily="34" charset="0"/>
                <a:ea typeface="Gill Sans" charset="0"/>
                <a:cs typeface="Calibri Bold" pitchFamily="34" charset="0"/>
              </a:rPr>
              <a:t>Design: a new tool to engage students</a:t>
            </a:r>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37891"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DD2B6E20-145A-4420-9162-EF42AC571A9E}"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25</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37892" name="Rectangle 3"/>
          <p:cNvSpPr>
            <a:spLocks noGrp="1" noChangeArrowheads="1"/>
          </p:cNvSpPr>
          <p:nvPr>
            <p:ph type="title"/>
          </p:nvPr>
        </p:nvSpPr>
        <p:spPr>
          <a:xfrm>
            <a:off x="457200" y="211138"/>
            <a:ext cx="8229600" cy="1143000"/>
          </a:xfrm>
        </p:spPr>
        <p:txBody>
          <a:bodyPr/>
          <a:lstStyle/>
          <a:p>
            <a:pPr eaLnBrk="1" hangingPunct="1"/>
            <a:r>
              <a:rPr lang="en-US" smtClean="0"/>
              <a:t>SAMPLE OUTPUT</a:t>
            </a:r>
          </a:p>
        </p:txBody>
      </p:sp>
      <p:sp>
        <p:nvSpPr>
          <p:cNvPr id="37893" name="Rectangle 4"/>
          <p:cNvSpPr>
            <a:spLocks noGrp="1" noChangeArrowheads="1"/>
          </p:cNvSpPr>
          <p:nvPr>
            <p:ph type="body" idx="1"/>
          </p:nvPr>
        </p:nvSpPr>
        <p:spPr>
          <a:xfrm>
            <a:off x="457200" y="1601788"/>
            <a:ext cx="8509000" cy="4521200"/>
          </a:xfrm>
        </p:spPr>
        <p:txBody>
          <a:bodyPr/>
          <a:lstStyle/>
          <a:p>
            <a:pPr marL="304800" indent="-304800" eaLnBrk="1" hangingPunct="1">
              <a:spcBef>
                <a:spcPct val="0"/>
              </a:spcBef>
              <a:buNone/>
            </a:pPr>
            <a:r>
              <a:rPr lang="en-US" dirty="0" smtClean="0"/>
              <a:t>Questions/Comments:</a:t>
            </a:r>
          </a:p>
          <a:p>
            <a:pPr marL="304800" indent="-304800" eaLnBrk="1" hangingPunct="1"/>
            <a:endParaRPr lang="en-US" dirty="0" smtClean="0"/>
          </a:p>
          <a:p>
            <a:pPr marL="304800" indent="-304800" eaLnBrk="1" hangingPunct="1"/>
            <a:endParaRPr lang="en-US" sz="1800" dirty="0" smtClean="0"/>
          </a:p>
          <a:p>
            <a:pPr marL="304800" indent="-304800" eaLnBrk="1" hangingPunct="1">
              <a:lnSpc>
                <a:spcPct val="70000"/>
              </a:lnSpc>
            </a:pPr>
            <a:endParaRPr lang="en-US" dirty="0" smtClean="0"/>
          </a:p>
        </p:txBody>
      </p:sp>
      <p:graphicFrame>
        <p:nvGraphicFramePr>
          <p:cNvPr id="56325" name="Group 5"/>
          <p:cNvGraphicFramePr>
            <a:graphicFrameLocks noGrp="1"/>
          </p:cNvGraphicFramePr>
          <p:nvPr/>
        </p:nvGraphicFramePr>
        <p:xfrm>
          <a:off x="469900" y="1600200"/>
          <a:ext cx="8597900" cy="2705100"/>
        </p:xfrm>
        <a:graphic>
          <a:graphicData uri="http://schemas.openxmlformats.org/drawingml/2006/table">
            <a:tbl>
              <a:tblPr/>
              <a:tblGrid>
                <a:gridCol w="4191000"/>
                <a:gridCol w="4406900"/>
              </a:tblGrid>
              <a:tr h="2705100">
                <a:tc>
                  <a:txBody>
                    <a:bodyPr/>
                    <a:lstStyle/>
                    <a:p>
                      <a:pPr marL="342900" marR="0" lvl="0" indent="-342900" algn="l" defTabSz="914400" rtl="0" eaLnBrk="1" fontAlgn="base" latinLnBrk="0" hangingPunct="1">
                        <a:lnSpc>
                          <a:spcPct val="70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Jillian Johnson-Sharp</a:t>
                      </a:r>
                    </a:p>
                    <a:p>
                      <a:pPr marL="342900" marR="0" lvl="0" indent="-342900" algn="l" defTabSz="914400" rtl="0" eaLnBrk="1" fontAlgn="base" latinLnBrk="0" hangingPunct="1">
                        <a:lnSpc>
                          <a:spcPct val="70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Coordinator - Curriculum &amp; Instruction</a:t>
                      </a:r>
                    </a:p>
                    <a:p>
                      <a:pPr marL="342900" marR="0" lvl="0" indent="-342900" algn="l" defTabSz="914400" rtl="0" eaLnBrk="1" fontAlgn="base" latinLnBrk="0" hangingPunct="1">
                        <a:lnSpc>
                          <a:spcPct val="70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Orange County Department of Education </a:t>
                      </a:r>
                    </a:p>
                    <a:p>
                      <a:pPr marL="342900" marR="0" lvl="0" indent="-342900" algn="l" defTabSz="914400" rtl="0" eaLnBrk="1" fontAlgn="base" latinLnBrk="0" hangingPunct="1">
                        <a:lnSpc>
                          <a:spcPct val="70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Central County ROP/CTE</a:t>
                      </a:r>
                    </a:p>
                    <a:p>
                      <a:pPr marL="342900" marR="0" lvl="0" indent="-342900" algn="l" defTabSz="914400" rtl="0" eaLnBrk="1" fontAlgn="base" latinLnBrk="0" hangingPunct="1">
                        <a:lnSpc>
                          <a:spcPct val="70000"/>
                        </a:lnSpc>
                        <a:spcBef>
                          <a:spcPct val="0"/>
                        </a:spcBef>
                        <a:spcAft>
                          <a:spcPct val="0"/>
                        </a:spcAft>
                        <a:buClr>
                          <a:srgbClr val="000000"/>
                        </a:buClr>
                        <a:buSzPct val="100000"/>
                        <a:buFont typeface="Arial" charset="0"/>
                        <a:buNone/>
                        <a:tabLst/>
                      </a:pPr>
                      <a:r>
                        <a:rPr kumimoji="0" lang="en-US" sz="1800" b="0" i="0" u="sng"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hlinkClick r:id="rId3"/>
                        </a:rPr>
                        <a:t>JJohnson-Sharp@ocde.us</a:t>
                      </a:r>
                      <a:endParaRPr kumimoji="0" lang="en-US" sz="1800" b="0" i="0" u="sng"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DAE4F1">
                        <a:alpha val="0"/>
                      </a:srgbClr>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 pos="914400" algn="l"/>
                          <a:tab pos="914400" algn="l"/>
                          <a:tab pos="914400" algn="l"/>
                          <a:tab pos="914400" algn="l"/>
                        </a:tabLst>
                      </a:pPr>
                      <a:endPar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p>
                      <a:pPr marL="0" marR="0" lvl="0" indent="0" algn="l" defTabSz="914400" rtl="0" eaLnBrk="1" fontAlgn="base" latinLnBrk="0" hangingPunct="1">
                        <a:lnSpc>
                          <a:spcPct val="70000"/>
                        </a:lnSpc>
                        <a:spcBef>
                          <a:spcPct val="0"/>
                        </a:spcBef>
                        <a:spcAft>
                          <a:spcPts val="0"/>
                        </a:spcAft>
                        <a:buClr>
                          <a:srgbClr val="000000"/>
                        </a:buClr>
                        <a:buSzPct val="100000"/>
                        <a:buFont typeface="Arial" charset="0"/>
                        <a:buNone/>
                        <a:tabLst>
                          <a:tab pos="914400" algn="l"/>
                          <a:tab pos="914400" algn="l"/>
                          <a:tab pos="914400" algn="l"/>
                          <a:tab pos="914400" algn="l"/>
                          <a:tab pos="914400" algn="l"/>
                          <a:tab pos="914400" algn="l"/>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Jean Gaudreau</a:t>
                      </a:r>
                    </a:p>
                    <a:p>
                      <a:pPr marL="0" marR="0" lvl="0" indent="0" algn="l" defTabSz="914400" rtl="0" eaLnBrk="1" fontAlgn="base" latinLnBrk="0" hangingPunct="1">
                        <a:lnSpc>
                          <a:spcPct val="70000"/>
                        </a:lnSpc>
                        <a:spcBef>
                          <a:spcPct val="0"/>
                        </a:spcBef>
                        <a:spcAft>
                          <a:spcPts val="0"/>
                        </a:spcAft>
                        <a:buClr>
                          <a:srgbClr val="000000"/>
                        </a:buClr>
                        <a:buSzPct val="100000"/>
                        <a:buFont typeface="Arial" charset="0"/>
                        <a:buNone/>
                        <a:tabLst>
                          <a:tab pos="914400" algn="l"/>
                          <a:tab pos="914400" algn="l"/>
                          <a:tab pos="914400" algn="l"/>
                          <a:tab pos="914400" algn="l"/>
                          <a:tab pos="914400" algn="l"/>
                          <a:tab pos="914400" algn="l"/>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Curriculum Specialist/Articulation Coordinator</a:t>
                      </a:r>
                    </a:p>
                    <a:p>
                      <a:pPr marL="0" marR="0" lvl="0" indent="0" algn="l" defTabSz="914400" rtl="0" eaLnBrk="1" fontAlgn="base" latinLnBrk="0" hangingPunct="1">
                        <a:lnSpc>
                          <a:spcPct val="70000"/>
                        </a:lnSpc>
                        <a:spcBef>
                          <a:spcPct val="0"/>
                        </a:spcBef>
                        <a:spcAft>
                          <a:spcPts val="0"/>
                        </a:spcAft>
                        <a:buClr>
                          <a:srgbClr val="000000"/>
                        </a:buClr>
                        <a:buSzPct val="100000"/>
                        <a:buFont typeface="Arial" charset="0"/>
                        <a:buNone/>
                        <a:tabLst>
                          <a:tab pos="914400" algn="l"/>
                          <a:tab pos="914400" algn="l"/>
                          <a:tab pos="914400" algn="l"/>
                          <a:tab pos="914400" algn="l"/>
                          <a:tab pos="914400" algn="l"/>
                          <a:tab pos="914400" algn="l"/>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Orange County Department of Education </a:t>
                      </a:r>
                    </a:p>
                    <a:p>
                      <a:pPr marL="0" marR="0" lvl="0" indent="0" algn="l" defTabSz="914400" rtl="0" eaLnBrk="1" fontAlgn="base" latinLnBrk="0" hangingPunct="1">
                        <a:lnSpc>
                          <a:spcPct val="70000"/>
                        </a:lnSpc>
                        <a:spcBef>
                          <a:spcPct val="0"/>
                        </a:spcBef>
                        <a:spcAft>
                          <a:spcPts val="0"/>
                        </a:spcAft>
                        <a:buClr>
                          <a:srgbClr val="000000"/>
                        </a:buClr>
                        <a:buSzPct val="100000"/>
                        <a:buFont typeface="Arial" charset="0"/>
                        <a:buNone/>
                        <a:tabLst>
                          <a:tab pos="914400" algn="l"/>
                          <a:tab pos="914400" algn="l"/>
                          <a:tab pos="914400" algn="l"/>
                          <a:tab pos="914400" algn="l"/>
                          <a:tab pos="914400" algn="l"/>
                          <a:tab pos="914400" algn="l"/>
                        </a:tabLst>
                      </a:pPr>
                      <a:r>
                        <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Central County ROP/CTE</a:t>
                      </a:r>
                    </a:p>
                    <a:p>
                      <a:pPr marL="0" marR="0" lvl="0" indent="0" algn="l" defTabSz="914400" rtl="0" eaLnBrk="1" fontAlgn="base" latinLnBrk="0" hangingPunct="1">
                        <a:lnSpc>
                          <a:spcPct val="70000"/>
                        </a:lnSpc>
                        <a:spcBef>
                          <a:spcPct val="0"/>
                        </a:spcBef>
                        <a:spcAft>
                          <a:spcPts val="0"/>
                        </a:spcAft>
                        <a:buClr>
                          <a:srgbClr val="000000"/>
                        </a:buClr>
                        <a:buSzPct val="100000"/>
                        <a:buFont typeface="Arial" charset="0"/>
                        <a:buNone/>
                        <a:tabLst>
                          <a:tab pos="914400" algn="l"/>
                          <a:tab pos="914400" algn="l"/>
                          <a:tab pos="914400" algn="l"/>
                          <a:tab pos="914400" algn="l"/>
                          <a:tab pos="914400" algn="l"/>
                          <a:tab pos="914400" algn="l"/>
                        </a:tabLst>
                      </a:pPr>
                      <a:r>
                        <a:rPr kumimoji="0" lang="en-US" sz="1800" b="0" i="0" u="sng"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hlinkClick r:id="rId4"/>
                        </a:rPr>
                        <a:t>JGaudreau@ocde.us</a:t>
                      </a:r>
                      <a:endPar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 pos="914400" algn="l"/>
                          <a:tab pos="914400" algn="l"/>
                          <a:tab pos="914400" algn="l"/>
                          <a:tab pos="914400" algn="l"/>
                        </a:tabLst>
                      </a:pPr>
                      <a:endParaRPr kumimoji="0" lang="en-US" sz="1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cap="flat">
                      <a:noFill/>
                    </a:lnL>
                    <a:lnR cap="flat">
                      <a:noFill/>
                    </a:lnR>
                    <a:lnT cap="flat">
                      <a:noFill/>
                    </a:lnT>
                    <a:lnB cap="flat">
                      <a:noFill/>
                    </a:lnB>
                    <a:lnTlToBr>
                      <a:noFill/>
                    </a:lnTlToBr>
                    <a:lnBlToTr>
                      <a:noFill/>
                    </a:lnBlToTr>
                    <a:solidFill>
                      <a:srgbClr val="DAE4F1">
                        <a:alpha val="0"/>
                      </a:srgbClr>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E97F4FF8-5953-4D5F-9B8F-55116B39D9EB}"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3</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pic>
        <p:nvPicPr>
          <p:cNvPr id="6" name="DesignFinal.wmv">
            <a:hlinkClick r:id="" action="ppaction://media"/>
          </p:cNvPr>
          <p:cNvPicPr>
            <a:picLocks noRot="1" noChangeAspect="1"/>
          </p:cNvPicPr>
          <p:nvPr>
            <a:videoFile r:link="rId1"/>
          </p:nvPr>
        </p:nvPicPr>
        <p:blipFill>
          <a:blip r:embed="rId3" cstate="print"/>
          <a:srcRect/>
          <a:stretch>
            <a:fillRect/>
          </a:stretch>
        </p:blipFill>
        <p:spPr bwMode="auto">
          <a:xfrm>
            <a:off x="457200" y="0"/>
            <a:ext cx="8153400" cy="61214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r>
              <a:rPr lang="en-US" smtClean="0"/>
              <a:t>WHY DESIGN?</a:t>
            </a:r>
          </a:p>
        </p:txBody>
      </p:sp>
      <p:sp>
        <p:nvSpPr>
          <p:cNvPr id="20483" name="Rectangle 2"/>
          <p:cNvSpPr>
            <a:spLocks noGrp="1" noChangeArrowheads="1"/>
          </p:cNvSpPr>
          <p:nvPr>
            <p:ph type="body" idx="1"/>
          </p:nvPr>
        </p:nvSpPr>
        <p:spPr>
          <a:xfrm>
            <a:off x="1219200" y="1371600"/>
            <a:ext cx="6934200" cy="3429000"/>
          </a:xfrm>
        </p:spPr>
        <p:txBody>
          <a:bodyPr/>
          <a:lstStyle/>
          <a:p>
            <a:pPr eaLnBrk="1" hangingPunct="1">
              <a:spcBef>
                <a:spcPct val="0"/>
              </a:spcBef>
              <a:buFont typeface="Arial" charset="0"/>
              <a:buNone/>
            </a:pPr>
            <a:r>
              <a:rPr lang="en-US" smtClean="0"/>
              <a:t>“… Mastery of Design …and other “soft” aptitudes is now the main way for individuals and firms to stand out in a crowded marketplace”.</a:t>
            </a:r>
          </a:p>
          <a:p>
            <a:pPr marL="3619500" lvl="4" indent="0" eaLnBrk="1" hangingPunct="1">
              <a:buFont typeface="Arial" charset="0"/>
              <a:buNone/>
            </a:pPr>
            <a:r>
              <a:rPr lang="en-US" sz="2800" smtClean="0">
                <a:ea typeface="Calibri" pitchFamily="34" charset="0"/>
                <a:cs typeface="Calibri" pitchFamily="34" charset="0"/>
              </a:rPr>
              <a:t>             Daniel Pink</a:t>
            </a:r>
            <a:endParaRPr lang="en-US" sz="2800" smtClean="0"/>
          </a:p>
        </p:txBody>
      </p:sp>
      <p:pic>
        <p:nvPicPr>
          <p:cNvPr id="20484" name="Picture 3"/>
          <p:cNvPicPr>
            <a:picLocks noChangeAspect="1" noChangeArrowheads="1"/>
          </p:cNvPicPr>
          <p:nvPr/>
        </p:nvPicPr>
        <p:blipFill>
          <a:blip r:embed="rId3" cstate="print"/>
          <a:srcRect/>
          <a:stretch>
            <a:fillRect/>
          </a:stretch>
        </p:blipFill>
        <p:spPr bwMode="auto">
          <a:xfrm>
            <a:off x="0" y="3886200"/>
            <a:ext cx="9144000" cy="2971800"/>
          </a:xfrm>
          <a:prstGeom prst="rect">
            <a:avLst/>
          </a:prstGeom>
          <a:noFill/>
          <a:ln w="12700" cap="rnd">
            <a:noFill/>
            <a:round/>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p:cTn id="12" dur="1000" fill="hold"/>
                                        <p:tgtEl>
                                          <p:spTgt spid="2048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a:ln w="12700">
            <a:noFill/>
            <a:miter lim="800000"/>
            <a:headEnd/>
            <a:tailEnd/>
          </a:ln>
        </p:spPr>
      </p:pic>
      <p:sp>
        <p:nvSpPr>
          <p:cNvPr id="21507"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AD4BEA12-F661-4C9C-AA30-CC4275C4C9F7}"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5</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1508" name="Rectangle 3"/>
          <p:cNvSpPr>
            <a:spLocks noGrp="1" noChangeArrowheads="1"/>
          </p:cNvSpPr>
          <p:nvPr>
            <p:ph type="title"/>
          </p:nvPr>
        </p:nvSpPr>
        <p:spPr/>
        <p:txBody>
          <a:bodyPr/>
          <a:lstStyle/>
          <a:p>
            <a:pPr eaLnBrk="1" hangingPunct="1"/>
            <a:r>
              <a:rPr lang="en-US" smtClean="0"/>
              <a:t>WHY DESIGN?</a:t>
            </a:r>
          </a:p>
        </p:txBody>
      </p:sp>
      <p:sp>
        <p:nvSpPr>
          <p:cNvPr id="26628" name="Rectangle 4"/>
          <p:cNvSpPr>
            <a:spLocks noGrp="1" noChangeArrowheads="1"/>
          </p:cNvSpPr>
          <p:nvPr>
            <p:ph type="body" idx="1"/>
          </p:nvPr>
        </p:nvSpPr>
        <p:spPr>
          <a:xfrm>
            <a:off x="901700" y="1384300"/>
            <a:ext cx="7543800" cy="4737100"/>
          </a:xfrm>
        </p:spPr>
        <p:txBody>
          <a:bodyPr/>
          <a:lstStyle/>
          <a:p>
            <a:pPr marL="304800" indent="-304800" eaLnBrk="1" hangingPunct="1">
              <a:lnSpc>
                <a:spcPct val="80000"/>
              </a:lnSpc>
              <a:spcBef>
                <a:spcPct val="0"/>
              </a:spcBef>
            </a:pPr>
            <a:r>
              <a:rPr lang="en-US" sz="2700" smtClean="0"/>
              <a:t>Design Thinking</a:t>
            </a:r>
          </a:p>
          <a:p>
            <a:pPr marL="304800" indent="-304800" eaLnBrk="1" hangingPunct="1">
              <a:lnSpc>
                <a:spcPct val="80000"/>
              </a:lnSpc>
            </a:pPr>
            <a:r>
              <a:rPr lang="en-US" sz="2700" smtClean="0"/>
              <a:t>Problem Solving</a:t>
            </a:r>
          </a:p>
          <a:p>
            <a:pPr marL="304800" indent="-304800" eaLnBrk="1" hangingPunct="1">
              <a:lnSpc>
                <a:spcPct val="80000"/>
              </a:lnSpc>
            </a:pPr>
            <a:r>
              <a:rPr lang="en-US" sz="2700" smtClean="0"/>
              <a:t>Futuristic Vision</a:t>
            </a:r>
          </a:p>
          <a:p>
            <a:pPr marL="304800" indent="-304800" eaLnBrk="1" hangingPunct="1">
              <a:lnSpc>
                <a:spcPct val="80000"/>
              </a:lnSpc>
            </a:pPr>
            <a:r>
              <a:rPr lang="en-US" sz="2700" smtClean="0"/>
              <a:t>Ideas to Reality</a:t>
            </a:r>
          </a:p>
          <a:p>
            <a:pPr lvl="1" eaLnBrk="1" hangingPunct="1">
              <a:lnSpc>
                <a:spcPct val="80000"/>
              </a:lnSpc>
            </a:pPr>
            <a:r>
              <a:rPr lang="en-US" sz="2300" smtClean="0"/>
              <a:t>Faster</a:t>
            </a:r>
          </a:p>
          <a:p>
            <a:pPr lvl="1" eaLnBrk="1" hangingPunct="1">
              <a:lnSpc>
                <a:spcPct val="80000"/>
              </a:lnSpc>
            </a:pPr>
            <a:r>
              <a:rPr lang="en-US" sz="2300" smtClean="0"/>
              <a:t>Cheaper</a:t>
            </a:r>
          </a:p>
          <a:p>
            <a:pPr lvl="1" eaLnBrk="1" hangingPunct="1">
              <a:lnSpc>
                <a:spcPct val="80000"/>
              </a:lnSpc>
            </a:pPr>
            <a:r>
              <a:rPr lang="en-US" sz="2300" smtClean="0"/>
              <a:t>Better</a:t>
            </a:r>
          </a:p>
          <a:p>
            <a:pPr lvl="2" eaLnBrk="1" hangingPunct="1">
              <a:lnSpc>
                <a:spcPct val="80000"/>
              </a:lnSpc>
            </a:pPr>
            <a:r>
              <a:rPr lang="en-US" sz="2000" smtClean="0"/>
              <a:t>For us</a:t>
            </a:r>
          </a:p>
          <a:p>
            <a:pPr lvl="2" eaLnBrk="1" hangingPunct="1">
              <a:lnSpc>
                <a:spcPct val="80000"/>
              </a:lnSpc>
            </a:pPr>
            <a:r>
              <a:rPr lang="en-US" sz="2000" smtClean="0"/>
              <a:t>And for the planet!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p:cTn id="7"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 calcmode="lin" valueType="num">
                                      <p:cBhvr>
                                        <p:cTn id="13" dur="500" fill="hold"/>
                                        <p:tgtEl>
                                          <p:spTgt spid="2662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6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28">
                                            <p:txEl>
                                              <p:pRg st="2" end="2"/>
                                            </p:txEl>
                                          </p:spTgt>
                                        </p:tgtEl>
                                        <p:attrNameLst>
                                          <p:attrName>style.visibility</p:attrName>
                                        </p:attrNameLst>
                                      </p:cBhvr>
                                      <p:to>
                                        <p:strVal val="visible"/>
                                      </p:to>
                                    </p:set>
                                    <p:anim calcmode="lin" valueType="num">
                                      <p:cBhvr>
                                        <p:cTn id="19" dur="500" fill="hold"/>
                                        <p:tgtEl>
                                          <p:spTgt spid="2662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662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6628">
                                            <p:txEl>
                                              <p:pRg st="3" end="3"/>
                                            </p:txEl>
                                          </p:spTgt>
                                        </p:tgtEl>
                                        <p:attrNameLst>
                                          <p:attrName>style.visibility</p:attrName>
                                        </p:attrNameLst>
                                      </p:cBhvr>
                                      <p:to>
                                        <p:strVal val="visible"/>
                                      </p:to>
                                    </p:set>
                                    <p:anim calcmode="lin" valueType="num">
                                      <p:cBhvr>
                                        <p:cTn id="25" dur="500" fill="hold"/>
                                        <p:tgtEl>
                                          <p:spTgt spid="2662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662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6628">
                                            <p:txEl>
                                              <p:pRg st="4" end="4"/>
                                            </p:txEl>
                                          </p:spTgt>
                                        </p:tgtEl>
                                        <p:attrNameLst>
                                          <p:attrName>style.visibility</p:attrName>
                                        </p:attrNameLst>
                                      </p:cBhvr>
                                      <p:to>
                                        <p:strVal val="visible"/>
                                      </p:to>
                                    </p:set>
                                    <p:anim calcmode="lin" valueType="num">
                                      <p:cBhvr>
                                        <p:cTn id="31" dur="500" fill="hold"/>
                                        <p:tgtEl>
                                          <p:spTgt spid="2662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6628">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26628">
                                            <p:txEl>
                                              <p:pRg st="5" end="5"/>
                                            </p:txEl>
                                          </p:spTgt>
                                        </p:tgtEl>
                                        <p:attrNameLst>
                                          <p:attrName>style.visibility</p:attrName>
                                        </p:attrNameLst>
                                      </p:cBhvr>
                                      <p:to>
                                        <p:strVal val="visible"/>
                                      </p:to>
                                    </p:set>
                                    <p:anim calcmode="lin" valueType="num">
                                      <p:cBhvr>
                                        <p:cTn id="36" dur="500" fill="hold"/>
                                        <p:tgtEl>
                                          <p:spTgt spid="26628">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6628">
                                            <p:txEl>
                                              <p:pRg st="5" end="5"/>
                                            </p:txEl>
                                          </p:spTgt>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26628">
                                            <p:txEl>
                                              <p:pRg st="6" end="6"/>
                                            </p:txEl>
                                          </p:spTgt>
                                        </p:tgtEl>
                                        <p:attrNameLst>
                                          <p:attrName>style.visibility</p:attrName>
                                        </p:attrNameLst>
                                      </p:cBhvr>
                                      <p:to>
                                        <p:strVal val="visible"/>
                                      </p:to>
                                    </p:set>
                                    <p:anim calcmode="lin" valueType="num">
                                      <p:cBhvr>
                                        <p:cTn id="41" dur="500" fill="hold"/>
                                        <p:tgtEl>
                                          <p:spTgt spid="26628">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6628">
                                            <p:txEl>
                                              <p:pRg st="6" end="6"/>
                                            </p:txEl>
                                          </p:spTgt>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26628">
                                            <p:txEl>
                                              <p:pRg st="7" end="7"/>
                                            </p:txEl>
                                          </p:spTgt>
                                        </p:tgtEl>
                                        <p:attrNameLst>
                                          <p:attrName>style.visibility</p:attrName>
                                        </p:attrNameLst>
                                      </p:cBhvr>
                                      <p:to>
                                        <p:strVal val="visible"/>
                                      </p:to>
                                    </p:set>
                                    <p:anim calcmode="lin" valueType="num">
                                      <p:cBhvr>
                                        <p:cTn id="46" dur="500" fill="hold"/>
                                        <p:tgtEl>
                                          <p:spTgt spid="26628">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26628">
                                            <p:txEl>
                                              <p:pRg st="7" end="7"/>
                                            </p:txEl>
                                          </p:spTgt>
                                        </p:tgtEl>
                                        <p:attrNameLst>
                                          <p:attrName>ppt_h</p:attrName>
                                        </p:attrNameLst>
                                      </p:cBhvr>
                                      <p:tavLst>
                                        <p:tav tm="0">
                                          <p:val>
                                            <p:fltVal val="0"/>
                                          </p:val>
                                        </p:tav>
                                        <p:tav tm="100000">
                                          <p:val>
                                            <p:strVal val="#ppt_h"/>
                                          </p:val>
                                        </p:tav>
                                      </p:tavLst>
                                    </p:anim>
                                  </p:childTnLst>
                                </p:cTn>
                              </p:par>
                            </p:childTnLst>
                          </p:cTn>
                        </p:par>
                        <p:par>
                          <p:cTn id="48" fill="hold">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26628">
                                            <p:txEl>
                                              <p:pRg st="8" end="8"/>
                                            </p:txEl>
                                          </p:spTgt>
                                        </p:tgtEl>
                                        <p:attrNameLst>
                                          <p:attrName>style.visibility</p:attrName>
                                        </p:attrNameLst>
                                      </p:cBhvr>
                                      <p:to>
                                        <p:strVal val="visible"/>
                                      </p:to>
                                    </p:set>
                                    <p:anim calcmode="lin" valueType="num">
                                      <p:cBhvr>
                                        <p:cTn id="51" dur="500" fill="hold"/>
                                        <p:tgtEl>
                                          <p:spTgt spid="26628">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26628">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2531"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A5B2673A-AD1A-4E32-A8F3-B83A044AC0AA}"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6</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2532" name="Rectangle 3"/>
          <p:cNvSpPr>
            <a:spLocks noGrp="1" noChangeArrowheads="1"/>
          </p:cNvSpPr>
          <p:nvPr>
            <p:ph type="title"/>
          </p:nvPr>
        </p:nvSpPr>
        <p:spPr/>
        <p:txBody>
          <a:bodyPr/>
          <a:lstStyle/>
          <a:p>
            <a:pPr eaLnBrk="1" hangingPunct="1"/>
            <a:r>
              <a:rPr lang="en-US" smtClean="0"/>
              <a:t>THE VISION</a:t>
            </a:r>
          </a:p>
        </p:txBody>
      </p:sp>
      <p:sp>
        <p:nvSpPr>
          <p:cNvPr id="28676" name="Rectangle 4"/>
          <p:cNvSpPr>
            <a:spLocks noGrp="1" noChangeArrowheads="1"/>
          </p:cNvSpPr>
          <p:nvPr>
            <p:ph type="body" idx="1"/>
          </p:nvPr>
        </p:nvSpPr>
        <p:spPr/>
        <p:txBody>
          <a:bodyPr/>
          <a:lstStyle/>
          <a:p>
            <a:pPr marL="304800" indent="-304800" eaLnBrk="1" hangingPunct="1">
              <a:lnSpc>
                <a:spcPct val="90000"/>
              </a:lnSpc>
              <a:spcBef>
                <a:spcPct val="0"/>
              </a:spcBef>
            </a:pPr>
            <a:r>
              <a:rPr lang="en-US" smtClean="0"/>
              <a:t>Business Community/Industry Advisors</a:t>
            </a:r>
          </a:p>
          <a:p>
            <a:pPr marL="304800" indent="-304800" eaLnBrk="1" hangingPunct="1">
              <a:lnSpc>
                <a:spcPct val="90000"/>
              </a:lnSpc>
            </a:pPr>
            <a:r>
              <a:rPr lang="en-US" smtClean="0"/>
              <a:t>Post-secondary institutions</a:t>
            </a:r>
          </a:p>
          <a:p>
            <a:pPr lvl="1" eaLnBrk="1" hangingPunct="1">
              <a:lnSpc>
                <a:spcPct val="90000"/>
              </a:lnSpc>
            </a:pPr>
            <a:r>
              <a:rPr lang="en-US" smtClean="0"/>
              <a:t>Public/Private</a:t>
            </a:r>
          </a:p>
          <a:p>
            <a:pPr lvl="1" eaLnBrk="1" hangingPunct="1">
              <a:lnSpc>
                <a:spcPct val="90000"/>
              </a:lnSpc>
            </a:pPr>
            <a:r>
              <a:rPr lang="en-US" smtClean="0"/>
              <a:t>Colleges/Universities	</a:t>
            </a:r>
          </a:p>
        </p:txBody>
      </p:sp>
      <p:sp>
        <p:nvSpPr>
          <p:cNvPr id="28677" name="Rectangle 5"/>
          <p:cNvSpPr>
            <a:spLocks/>
          </p:cNvSpPr>
          <p:nvPr/>
        </p:nvSpPr>
        <p:spPr bwMode="auto">
          <a:xfrm>
            <a:off x="149225" y="5524500"/>
            <a:ext cx="8623300" cy="520700"/>
          </a:xfrm>
          <a:prstGeom prst="rect">
            <a:avLst/>
          </a:prstGeom>
          <a:noFill/>
          <a:ln w="12700">
            <a:noFill/>
            <a:miter lim="800000"/>
            <a:headEnd/>
            <a:tailEnd/>
          </a:ln>
        </p:spPr>
        <p:txBody>
          <a:bodyPr lIns="0" tIns="0" rIns="0" bIns="0"/>
          <a:lstStyle/>
          <a:p>
            <a:pPr marL="742950" lvl="1" indent="-285750">
              <a:lnSpc>
                <a:spcPct val="90000"/>
              </a:lnSpc>
              <a:spcBef>
                <a:spcPts val="663"/>
              </a:spcBef>
            </a:pPr>
            <a:r>
              <a:rPr lang="en-US" sz="2800">
                <a:solidFill>
                  <a:schemeClr val="tx1"/>
                </a:solidFill>
                <a:latin typeface="Calibri" pitchFamily="34" charset="0"/>
                <a:ea typeface="Calibri" pitchFamily="34" charset="0"/>
                <a:cs typeface="Calibri" pitchFamily="34" charset="0"/>
                <a:sym typeface="Calibri" pitchFamily="34" charset="0"/>
              </a:rPr>
              <a:t>From Idea to Reality ……!</a:t>
            </a:r>
          </a:p>
        </p:txBody>
      </p:sp>
      <p:sp>
        <p:nvSpPr>
          <p:cNvPr id="28678" name="Rectangle 6"/>
          <p:cNvSpPr>
            <a:spLocks/>
          </p:cNvSpPr>
          <p:nvPr/>
        </p:nvSpPr>
        <p:spPr bwMode="auto">
          <a:xfrm>
            <a:off x="533400" y="3556000"/>
            <a:ext cx="5410200" cy="1054100"/>
          </a:xfrm>
          <a:prstGeom prst="rect">
            <a:avLst/>
          </a:prstGeom>
          <a:noFill/>
          <a:ln w="12700">
            <a:noFill/>
            <a:miter lim="800000"/>
            <a:headEnd/>
            <a:tailEnd/>
          </a:ln>
        </p:spPr>
        <p:txBody>
          <a:bodyPr lIns="0" tIns="0" rIns="0" bIns="0"/>
          <a:lstStyle/>
          <a:p>
            <a:pPr marL="342900" indent="-342900" algn="l">
              <a:lnSpc>
                <a:spcPct val="90000"/>
              </a:lnSpc>
              <a:spcBef>
                <a:spcPts val="763"/>
              </a:spcBef>
              <a:buClr>
                <a:srgbClr val="000000"/>
              </a:buClr>
              <a:buSzPct val="100000"/>
              <a:buFont typeface="Arial" charset="0"/>
              <a:buChar char="•"/>
            </a:pPr>
            <a:r>
              <a:rPr lang="en-US" sz="3200">
                <a:solidFill>
                  <a:schemeClr val="tx1"/>
                </a:solidFill>
                <a:latin typeface="Calibri" pitchFamily="34" charset="0"/>
                <a:ea typeface="Calibri" pitchFamily="34" charset="0"/>
                <a:cs typeface="Calibri" pitchFamily="34" charset="0"/>
                <a:sym typeface="Calibri" pitchFamily="34" charset="0"/>
              </a:rPr>
              <a:t>Product Design Studio Course</a:t>
            </a:r>
          </a:p>
          <a:p>
            <a:pPr marL="342900" indent="-342900" algn="l">
              <a:lnSpc>
                <a:spcPct val="90000"/>
              </a:lnSpc>
              <a:spcBef>
                <a:spcPts val="663"/>
              </a:spcBef>
            </a:pPr>
            <a:endParaRPr lang="en-US" sz="2800">
              <a:solidFill>
                <a:schemeClr val="tx1"/>
              </a:solidFill>
              <a:latin typeface="Calibri" pitchFamily="34" charset="0"/>
              <a:ea typeface="Calibri" pitchFamily="34" charset="0"/>
              <a:cs typeface="Calibri" pitchFamily="34" charset="0"/>
              <a:sym typeface="Calibri" pitchFamily="34" charset="0"/>
            </a:endParaRPr>
          </a:p>
        </p:txBody>
      </p:sp>
      <p:sp>
        <p:nvSpPr>
          <p:cNvPr id="28679" name="Rectangle 7"/>
          <p:cNvSpPr>
            <a:spLocks/>
          </p:cNvSpPr>
          <p:nvPr/>
        </p:nvSpPr>
        <p:spPr bwMode="auto">
          <a:xfrm>
            <a:off x="533400" y="4000500"/>
            <a:ext cx="4978400" cy="1016000"/>
          </a:xfrm>
          <a:prstGeom prst="rect">
            <a:avLst/>
          </a:prstGeom>
          <a:noFill/>
          <a:ln w="12700">
            <a:noFill/>
            <a:miter lim="800000"/>
            <a:headEnd/>
            <a:tailEnd/>
          </a:ln>
        </p:spPr>
        <p:txBody>
          <a:bodyPr lIns="0" tIns="0" rIns="0" bIns="0"/>
          <a:lstStyle/>
          <a:p>
            <a:pPr marL="742950" lvl="1" indent="-285750" algn="l">
              <a:lnSpc>
                <a:spcPct val="90000"/>
              </a:lnSpc>
              <a:spcBef>
                <a:spcPts val="663"/>
              </a:spcBef>
              <a:buClr>
                <a:srgbClr val="000000"/>
              </a:buClr>
              <a:buSzPct val="100000"/>
              <a:buFont typeface="Arial" charset="0"/>
              <a:buChar char="–"/>
            </a:pPr>
            <a:r>
              <a:rPr lang="en-US" sz="2800">
                <a:solidFill>
                  <a:schemeClr val="tx1"/>
                </a:solidFill>
                <a:latin typeface="Calibri" pitchFamily="34" charset="0"/>
                <a:ea typeface="Calibri" pitchFamily="34" charset="0"/>
                <a:cs typeface="Calibri" pitchFamily="34" charset="0"/>
                <a:sym typeface="Calibri" pitchFamily="34" charset="0"/>
              </a:rPr>
              <a:t>Conceptual experiences</a:t>
            </a:r>
          </a:p>
          <a:p>
            <a:pPr marL="742950" lvl="1" indent="-285750" algn="l">
              <a:lnSpc>
                <a:spcPct val="90000"/>
              </a:lnSpc>
              <a:spcBef>
                <a:spcPts val="663"/>
              </a:spcBef>
              <a:buClr>
                <a:srgbClr val="000000"/>
              </a:buClr>
              <a:buSzPct val="100000"/>
              <a:buFont typeface="Arial" charset="0"/>
              <a:buChar char="–"/>
            </a:pPr>
            <a:r>
              <a:rPr lang="en-US" sz="2800">
                <a:solidFill>
                  <a:schemeClr val="tx1"/>
                </a:solidFill>
                <a:latin typeface="Calibri" pitchFamily="34" charset="0"/>
                <a:ea typeface="Calibri" pitchFamily="34" charset="0"/>
                <a:cs typeface="Calibri" pitchFamily="34" charset="0"/>
                <a:sym typeface="Calibri" pitchFamily="34" charset="0"/>
              </a:rPr>
              <a:t>Hands-on experiences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p:cTn id="7" dur="500" fill="hold"/>
                                        <p:tgtEl>
                                          <p:spTgt spid="286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6">
                                            <p:txEl>
                                              <p:pRg st="1" end="1"/>
                                            </p:txEl>
                                          </p:spTgt>
                                        </p:tgtEl>
                                        <p:attrNameLst>
                                          <p:attrName>style.visibility</p:attrName>
                                        </p:attrNameLst>
                                      </p:cBhvr>
                                      <p:to>
                                        <p:strVal val="visible"/>
                                      </p:to>
                                    </p:set>
                                    <p:anim calcmode="lin" valueType="num">
                                      <p:cBhvr>
                                        <p:cTn id="13" dur="500" fill="hold"/>
                                        <p:tgtEl>
                                          <p:spTgt spid="2867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8676">
                                            <p:txEl>
                                              <p:pRg st="1" end="1"/>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28676">
                                            <p:txEl>
                                              <p:pRg st="2" end="2"/>
                                            </p:txEl>
                                          </p:spTgt>
                                        </p:tgtEl>
                                        <p:attrNameLst>
                                          <p:attrName>style.visibility</p:attrName>
                                        </p:attrNameLst>
                                      </p:cBhvr>
                                      <p:to>
                                        <p:strVal val="visible"/>
                                      </p:to>
                                    </p:set>
                                    <p:anim calcmode="lin" valueType="num">
                                      <p:cBhvr>
                                        <p:cTn id="18" dur="500" fill="hold"/>
                                        <p:tgtEl>
                                          <p:spTgt spid="28676">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8676">
                                            <p:txEl>
                                              <p:pRg st="2" end="2"/>
                                            </p:txEl>
                                          </p:spTgt>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8676">
                                            <p:txEl>
                                              <p:pRg st="3" end="3"/>
                                            </p:txEl>
                                          </p:spTgt>
                                        </p:tgtEl>
                                        <p:attrNameLst>
                                          <p:attrName>style.visibility</p:attrName>
                                        </p:attrNameLst>
                                      </p:cBhvr>
                                      <p:to>
                                        <p:strVal val="visible"/>
                                      </p:to>
                                    </p:set>
                                    <p:anim calcmode="lin" valueType="num">
                                      <p:cBhvr>
                                        <p:cTn id="23" dur="500" fill="hold"/>
                                        <p:tgtEl>
                                          <p:spTgt spid="2867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867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8678">
                                            <p:txEl>
                                              <p:pRg st="0" end="0"/>
                                            </p:txEl>
                                          </p:spTgt>
                                        </p:tgtEl>
                                        <p:attrNameLst>
                                          <p:attrName>style.visibility</p:attrName>
                                        </p:attrNameLst>
                                      </p:cBhvr>
                                      <p:to>
                                        <p:strVal val="visible"/>
                                      </p:to>
                                    </p:set>
                                    <p:anim calcmode="lin" valueType="num">
                                      <p:cBhvr>
                                        <p:cTn id="29" dur="500" fill="hold"/>
                                        <p:tgtEl>
                                          <p:spTgt spid="2867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8678">
                                            <p:txEl>
                                              <p:pRg st="0" end="0"/>
                                            </p:txEl>
                                          </p:spTgt>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28679">
                                            <p:txEl>
                                              <p:pRg st="0" end="0"/>
                                            </p:txEl>
                                          </p:spTgt>
                                        </p:tgtEl>
                                        <p:attrNameLst>
                                          <p:attrName>style.visibility</p:attrName>
                                        </p:attrNameLst>
                                      </p:cBhvr>
                                      <p:to>
                                        <p:strVal val="visible"/>
                                      </p:to>
                                    </p:set>
                                    <p:anim calcmode="lin" valueType="num">
                                      <p:cBhvr>
                                        <p:cTn id="34" dur="500" fill="hold"/>
                                        <p:tgtEl>
                                          <p:spTgt spid="28679">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8679">
                                            <p:txEl>
                                              <p:pRg st="0" end="0"/>
                                            </p:tx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8679">
                                            <p:txEl>
                                              <p:pRg st="1" end="1"/>
                                            </p:txEl>
                                          </p:spTgt>
                                        </p:tgtEl>
                                        <p:attrNameLst>
                                          <p:attrName>style.visibility</p:attrName>
                                        </p:attrNameLst>
                                      </p:cBhvr>
                                      <p:to>
                                        <p:strVal val="visible"/>
                                      </p:to>
                                    </p:set>
                                    <p:anim calcmode="lin" valueType="num">
                                      <p:cBhvr>
                                        <p:cTn id="38" dur="500" fill="hold"/>
                                        <p:tgtEl>
                                          <p:spTgt spid="28679">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28679">
                                            <p:txEl>
                                              <p:pRg st="1" end="1"/>
                                            </p:txEl>
                                          </p:spTgt>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26" presetClass="entr" presetSubtype="0" fill="hold" grpId="0" nodeType="afterEffect">
                                  <p:stCondLst>
                                    <p:cond delay="1000"/>
                                  </p:stCondLst>
                                  <p:childTnLst>
                                    <p:set>
                                      <p:cBhvr>
                                        <p:cTn id="42" dur="1" fill="hold">
                                          <p:stCondLst>
                                            <p:cond delay="0"/>
                                          </p:stCondLst>
                                        </p:cTn>
                                        <p:tgtEl>
                                          <p:spTgt spid="28677"/>
                                        </p:tgtEl>
                                        <p:attrNameLst>
                                          <p:attrName>style.visibility</p:attrName>
                                        </p:attrNameLst>
                                      </p:cBhvr>
                                      <p:to>
                                        <p:strVal val="visible"/>
                                      </p:to>
                                    </p:set>
                                    <p:animEffect transition="in" filter="wipe(down)">
                                      <p:cBhvr>
                                        <p:cTn id="43" dur="580">
                                          <p:stCondLst>
                                            <p:cond delay="0"/>
                                          </p:stCondLst>
                                        </p:cTn>
                                        <p:tgtEl>
                                          <p:spTgt spid="28677"/>
                                        </p:tgtEl>
                                      </p:cBhvr>
                                    </p:animEffect>
                                    <p:anim calcmode="lin" valueType="num">
                                      <p:cBhvr>
                                        <p:cTn id="44"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49" dur="26">
                                          <p:stCondLst>
                                            <p:cond delay="650"/>
                                          </p:stCondLst>
                                        </p:cTn>
                                        <p:tgtEl>
                                          <p:spTgt spid="28677"/>
                                        </p:tgtEl>
                                      </p:cBhvr>
                                      <p:to x="100000" y="60000"/>
                                    </p:animScale>
                                    <p:animScale>
                                      <p:cBhvr>
                                        <p:cTn id="50" dur="166" decel="50000">
                                          <p:stCondLst>
                                            <p:cond delay="676"/>
                                          </p:stCondLst>
                                        </p:cTn>
                                        <p:tgtEl>
                                          <p:spTgt spid="28677"/>
                                        </p:tgtEl>
                                      </p:cBhvr>
                                      <p:to x="100000" y="100000"/>
                                    </p:animScale>
                                    <p:animScale>
                                      <p:cBhvr>
                                        <p:cTn id="51" dur="26">
                                          <p:stCondLst>
                                            <p:cond delay="1312"/>
                                          </p:stCondLst>
                                        </p:cTn>
                                        <p:tgtEl>
                                          <p:spTgt spid="28677"/>
                                        </p:tgtEl>
                                      </p:cBhvr>
                                      <p:to x="100000" y="80000"/>
                                    </p:animScale>
                                    <p:animScale>
                                      <p:cBhvr>
                                        <p:cTn id="52" dur="166" decel="50000">
                                          <p:stCondLst>
                                            <p:cond delay="1338"/>
                                          </p:stCondLst>
                                        </p:cTn>
                                        <p:tgtEl>
                                          <p:spTgt spid="28677"/>
                                        </p:tgtEl>
                                      </p:cBhvr>
                                      <p:to x="100000" y="100000"/>
                                    </p:animScale>
                                    <p:animScale>
                                      <p:cBhvr>
                                        <p:cTn id="53" dur="26">
                                          <p:stCondLst>
                                            <p:cond delay="1642"/>
                                          </p:stCondLst>
                                        </p:cTn>
                                        <p:tgtEl>
                                          <p:spTgt spid="28677"/>
                                        </p:tgtEl>
                                      </p:cBhvr>
                                      <p:to x="100000" y="90000"/>
                                    </p:animScale>
                                    <p:animScale>
                                      <p:cBhvr>
                                        <p:cTn id="54" dur="166" decel="50000">
                                          <p:stCondLst>
                                            <p:cond delay="1668"/>
                                          </p:stCondLst>
                                        </p:cTn>
                                        <p:tgtEl>
                                          <p:spTgt spid="28677"/>
                                        </p:tgtEl>
                                      </p:cBhvr>
                                      <p:to x="100000" y="100000"/>
                                    </p:animScale>
                                    <p:animScale>
                                      <p:cBhvr>
                                        <p:cTn id="55" dur="26">
                                          <p:stCondLst>
                                            <p:cond delay="1808"/>
                                          </p:stCondLst>
                                        </p:cTn>
                                        <p:tgtEl>
                                          <p:spTgt spid="28677"/>
                                        </p:tgtEl>
                                      </p:cBhvr>
                                      <p:to x="100000" y="95000"/>
                                    </p:animScale>
                                    <p:animScale>
                                      <p:cBhvr>
                                        <p:cTn id="56" dur="166" decel="50000">
                                          <p:stCondLst>
                                            <p:cond delay="1834"/>
                                          </p:stCondLst>
                                        </p:cTn>
                                        <p:tgtEl>
                                          <p:spTgt spid="286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bldLvl="5" autoUpdateAnimBg="0"/>
      <p:bldP spid="28677" grpId="0" autoUpdateAnimBg="0"/>
      <p:bldP spid="28678" grpId="0" build="p" autoUpdateAnimBg="0"/>
      <p:bldP spid="28679"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a:ln w="12700">
            <a:noFill/>
            <a:miter lim="800000"/>
            <a:headEnd/>
            <a:tailEnd/>
          </a:ln>
        </p:spPr>
      </p:pic>
      <p:sp>
        <p:nvSpPr>
          <p:cNvPr id="23555"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5433B0B2-84D8-450E-9B08-00FCE0D3DB9E}"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7</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3556" name="Rectangle 3"/>
          <p:cNvSpPr>
            <a:spLocks noGrp="1" noChangeArrowheads="1"/>
          </p:cNvSpPr>
          <p:nvPr>
            <p:ph type="title"/>
          </p:nvPr>
        </p:nvSpPr>
        <p:spPr/>
        <p:txBody>
          <a:bodyPr/>
          <a:lstStyle/>
          <a:p>
            <a:pPr eaLnBrk="1" hangingPunct="1"/>
            <a:r>
              <a:rPr lang="en-US" sz="3900" smtClean="0"/>
              <a:t>SB70 COMMUNITY COLLABORATIVE WIP GRANT</a:t>
            </a:r>
          </a:p>
        </p:txBody>
      </p:sp>
      <p:sp>
        <p:nvSpPr>
          <p:cNvPr id="30724" name="Rectangle 4"/>
          <p:cNvSpPr>
            <a:spLocks noGrp="1" noChangeArrowheads="1"/>
          </p:cNvSpPr>
          <p:nvPr>
            <p:ph type="body" idx="1"/>
          </p:nvPr>
        </p:nvSpPr>
        <p:spPr>
          <a:xfrm>
            <a:off x="457200" y="1676400"/>
            <a:ext cx="8229600" cy="4527550"/>
          </a:xfrm>
        </p:spPr>
        <p:txBody>
          <a:bodyPr/>
          <a:lstStyle/>
          <a:p>
            <a:pPr marL="304800" indent="-304800" eaLnBrk="1" hangingPunct="1">
              <a:lnSpc>
                <a:spcPct val="90000"/>
              </a:lnSpc>
              <a:spcBef>
                <a:spcPct val="0"/>
              </a:spcBef>
            </a:pPr>
            <a:r>
              <a:rPr lang="en-US" sz="2900" smtClean="0"/>
              <a:t>Rancho Santiago Community College District</a:t>
            </a:r>
          </a:p>
          <a:p>
            <a:pPr marL="304800" indent="-304800" eaLnBrk="1" hangingPunct="1">
              <a:lnSpc>
                <a:spcPct val="90000"/>
              </a:lnSpc>
            </a:pPr>
            <a:r>
              <a:rPr lang="en-US" sz="2900" smtClean="0"/>
              <a:t>Partner in activities</a:t>
            </a:r>
          </a:p>
          <a:p>
            <a:pPr lvl="1" eaLnBrk="1" hangingPunct="1">
              <a:lnSpc>
                <a:spcPct val="90000"/>
              </a:lnSpc>
            </a:pPr>
            <a:r>
              <a:rPr lang="en-US" sz="2500" smtClean="0"/>
              <a:t>High School/CTE Teachers</a:t>
            </a:r>
          </a:p>
          <a:p>
            <a:pPr lvl="1" eaLnBrk="1" hangingPunct="1">
              <a:lnSpc>
                <a:spcPct val="90000"/>
              </a:lnSpc>
            </a:pPr>
            <a:r>
              <a:rPr lang="en-US" sz="2500" smtClean="0"/>
              <a:t>College Faculty</a:t>
            </a:r>
          </a:p>
          <a:p>
            <a:pPr marL="304800" indent="-304800" eaLnBrk="1" hangingPunct="1">
              <a:lnSpc>
                <a:spcPct val="90000"/>
              </a:lnSpc>
            </a:pPr>
            <a:r>
              <a:rPr lang="en-US" sz="2900" smtClean="0"/>
              <a:t>Train teachers</a:t>
            </a:r>
          </a:p>
          <a:p>
            <a:pPr marL="304800" indent="-304800" eaLnBrk="1" hangingPunct="1">
              <a:lnSpc>
                <a:spcPct val="90000"/>
              </a:lnSpc>
            </a:pPr>
            <a:r>
              <a:rPr lang="en-US" sz="2900" smtClean="0"/>
              <a:t>Purchase materials and equipment </a:t>
            </a:r>
          </a:p>
          <a:p>
            <a:pPr marL="304800" indent="-304800" eaLnBrk="1" hangingPunct="1">
              <a:lnSpc>
                <a:spcPct val="90000"/>
              </a:lnSpc>
            </a:pPr>
            <a:r>
              <a:rPr lang="en-US" sz="2900" smtClean="0"/>
              <a:t>Develop course content</a:t>
            </a:r>
          </a:p>
          <a:p>
            <a:pPr lvl="1" eaLnBrk="1" hangingPunct="1">
              <a:lnSpc>
                <a:spcPct val="90000"/>
              </a:lnSpc>
            </a:pPr>
            <a:r>
              <a:rPr lang="en-US" sz="2500" smtClean="0"/>
              <a:t>Design modules in existing courses</a:t>
            </a:r>
          </a:p>
          <a:p>
            <a:pPr lvl="1" eaLnBrk="1" hangingPunct="1">
              <a:lnSpc>
                <a:spcPct val="90000"/>
              </a:lnSpc>
            </a:pPr>
            <a:r>
              <a:rPr lang="en-US" sz="2500" smtClean="0"/>
              <a:t>Product Design Studio course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p:cTn id="7" dur="500" fill="hold"/>
                                        <p:tgtEl>
                                          <p:spTgt spid="307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p:cTn id="13" dur="500" fill="hold"/>
                                        <p:tgtEl>
                                          <p:spTgt spid="3072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2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p:cTn id="19" dur="500" fill="hold"/>
                                        <p:tgtEl>
                                          <p:spTgt spid="3072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2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4">
                                            <p:txEl>
                                              <p:pRg st="3" end="3"/>
                                            </p:txEl>
                                          </p:spTgt>
                                        </p:tgtEl>
                                        <p:attrNameLst>
                                          <p:attrName>style.visibility</p:attrName>
                                        </p:attrNameLst>
                                      </p:cBhvr>
                                      <p:to>
                                        <p:strVal val="visible"/>
                                      </p:to>
                                    </p:set>
                                    <p:anim calcmode="lin" valueType="num">
                                      <p:cBhvr>
                                        <p:cTn id="25" dur="500" fill="hold"/>
                                        <p:tgtEl>
                                          <p:spTgt spid="3072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72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24">
                                            <p:txEl>
                                              <p:pRg st="4" end="4"/>
                                            </p:txEl>
                                          </p:spTgt>
                                        </p:tgtEl>
                                        <p:attrNameLst>
                                          <p:attrName>style.visibility</p:attrName>
                                        </p:attrNameLst>
                                      </p:cBhvr>
                                      <p:to>
                                        <p:strVal val="visible"/>
                                      </p:to>
                                    </p:set>
                                    <p:anim calcmode="lin" valueType="num">
                                      <p:cBhvr>
                                        <p:cTn id="31" dur="500" fill="hold"/>
                                        <p:tgtEl>
                                          <p:spTgt spid="3072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072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anim calcmode="lin" valueType="num">
                                      <p:cBhvr>
                                        <p:cTn id="37" dur="500" fill="hold"/>
                                        <p:tgtEl>
                                          <p:spTgt spid="3072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072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724">
                                            <p:txEl>
                                              <p:pRg st="6" end="6"/>
                                            </p:txEl>
                                          </p:spTgt>
                                        </p:tgtEl>
                                        <p:attrNameLst>
                                          <p:attrName>style.visibility</p:attrName>
                                        </p:attrNameLst>
                                      </p:cBhvr>
                                      <p:to>
                                        <p:strVal val="visible"/>
                                      </p:to>
                                    </p:set>
                                    <p:anim calcmode="lin" valueType="num">
                                      <p:cBhvr>
                                        <p:cTn id="43" dur="500" fill="hold"/>
                                        <p:tgtEl>
                                          <p:spTgt spid="3072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072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0724">
                                            <p:txEl>
                                              <p:pRg st="7" end="7"/>
                                            </p:txEl>
                                          </p:spTgt>
                                        </p:tgtEl>
                                        <p:attrNameLst>
                                          <p:attrName>style.visibility</p:attrName>
                                        </p:attrNameLst>
                                      </p:cBhvr>
                                      <p:to>
                                        <p:strVal val="visible"/>
                                      </p:to>
                                    </p:set>
                                    <p:anim calcmode="lin" valueType="num">
                                      <p:cBhvr>
                                        <p:cTn id="49" dur="500" fill="hold"/>
                                        <p:tgtEl>
                                          <p:spTgt spid="3072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072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0724">
                                            <p:txEl>
                                              <p:pRg st="8" end="8"/>
                                            </p:txEl>
                                          </p:spTgt>
                                        </p:tgtEl>
                                        <p:attrNameLst>
                                          <p:attrName>style.visibility</p:attrName>
                                        </p:attrNameLst>
                                      </p:cBhvr>
                                      <p:to>
                                        <p:strVal val="visible"/>
                                      </p:to>
                                    </p:set>
                                    <p:anim calcmode="lin" valueType="num">
                                      <p:cBhvr>
                                        <p:cTn id="55" dur="500" fill="hold"/>
                                        <p:tgtEl>
                                          <p:spTgt spid="3072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072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4579"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FCAA7598-6C63-49AE-BA7B-4B7128076C01}"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8</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32771" name="Line 3"/>
          <p:cNvSpPr>
            <a:spLocks noChangeShapeType="1"/>
          </p:cNvSpPr>
          <p:nvPr/>
        </p:nvSpPr>
        <p:spPr bwMode="auto">
          <a:xfrm>
            <a:off x="2895600" y="2590800"/>
            <a:ext cx="0" cy="457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2" name="Line 4"/>
          <p:cNvSpPr>
            <a:spLocks noChangeShapeType="1"/>
          </p:cNvSpPr>
          <p:nvPr/>
        </p:nvSpPr>
        <p:spPr bwMode="auto">
          <a:xfrm>
            <a:off x="2895600" y="3581400"/>
            <a:ext cx="0" cy="457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3" name="Line 5"/>
          <p:cNvSpPr>
            <a:spLocks noChangeShapeType="1"/>
          </p:cNvSpPr>
          <p:nvPr/>
        </p:nvSpPr>
        <p:spPr bwMode="auto">
          <a:xfrm>
            <a:off x="2895600" y="4572000"/>
            <a:ext cx="0" cy="457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4" name="Line 6"/>
          <p:cNvSpPr>
            <a:spLocks noChangeShapeType="1"/>
          </p:cNvSpPr>
          <p:nvPr/>
        </p:nvSpPr>
        <p:spPr bwMode="auto">
          <a:xfrm>
            <a:off x="4670425" y="3581400"/>
            <a:ext cx="0" cy="9906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5" name="Line 7"/>
          <p:cNvSpPr>
            <a:spLocks noChangeShapeType="1"/>
          </p:cNvSpPr>
          <p:nvPr/>
        </p:nvSpPr>
        <p:spPr bwMode="auto">
          <a:xfrm>
            <a:off x="4648200" y="2590800"/>
            <a:ext cx="0" cy="457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6" name="Line 8"/>
          <p:cNvSpPr>
            <a:spLocks noChangeShapeType="1"/>
          </p:cNvSpPr>
          <p:nvPr/>
        </p:nvSpPr>
        <p:spPr bwMode="auto">
          <a:xfrm>
            <a:off x="7162800" y="3657600"/>
            <a:ext cx="533400" cy="0"/>
          </a:xfrm>
          <a:prstGeom prst="line">
            <a:avLst/>
          </a:prstGeom>
          <a:noFill/>
          <a:ln w="38100" cap="flat">
            <a:solidFill>
              <a:srgbClr val="9BBB59"/>
            </a:solidFill>
            <a:prstDash val="solid"/>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32777" name="Line 9"/>
          <p:cNvSpPr>
            <a:spLocks noChangeShapeType="1"/>
          </p:cNvSpPr>
          <p:nvPr/>
        </p:nvSpPr>
        <p:spPr bwMode="auto">
          <a:xfrm flipH="1">
            <a:off x="5334000" y="3619500"/>
            <a:ext cx="533400" cy="14859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8" name="Line 10"/>
          <p:cNvSpPr>
            <a:spLocks noChangeShapeType="1"/>
          </p:cNvSpPr>
          <p:nvPr/>
        </p:nvSpPr>
        <p:spPr bwMode="auto">
          <a:xfrm rot="10800000">
            <a:off x="5181600" y="3429000"/>
            <a:ext cx="685800" cy="1905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79" name="Line 11"/>
          <p:cNvSpPr>
            <a:spLocks noChangeShapeType="1"/>
          </p:cNvSpPr>
          <p:nvPr/>
        </p:nvSpPr>
        <p:spPr bwMode="auto">
          <a:xfrm rot="10800000">
            <a:off x="5257800" y="2286000"/>
            <a:ext cx="609600" cy="13335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80" name="Line 12"/>
          <p:cNvSpPr>
            <a:spLocks noChangeShapeType="1"/>
          </p:cNvSpPr>
          <p:nvPr/>
        </p:nvSpPr>
        <p:spPr bwMode="auto">
          <a:xfrm flipH="1">
            <a:off x="3505200" y="4724400"/>
            <a:ext cx="609600" cy="6096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81" name="Line 13"/>
          <p:cNvSpPr>
            <a:spLocks noChangeShapeType="1"/>
          </p:cNvSpPr>
          <p:nvPr/>
        </p:nvSpPr>
        <p:spPr bwMode="auto">
          <a:xfrm rot="10800000">
            <a:off x="3505200" y="4267200"/>
            <a:ext cx="609600" cy="457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82" name="AutoShape 14"/>
          <p:cNvSpPr>
            <a:spLocks noChangeShapeType="1"/>
          </p:cNvSpPr>
          <p:nvPr/>
        </p:nvSpPr>
        <p:spPr bwMode="auto">
          <a:xfrm rot="10800000" flipH="1">
            <a:off x="2933700" y="3314700"/>
            <a:ext cx="1752600" cy="0"/>
          </a:xfrm>
          <a:prstGeom prst="straightConnector1">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a:lstStyle/>
          <a:p>
            <a:pPr>
              <a:defRPr/>
            </a:pPr>
            <a:endParaRPr lang="en-US"/>
          </a:p>
        </p:txBody>
      </p:sp>
      <p:sp>
        <p:nvSpPr>
          <p:cNvPr id="32783" name="Line 15"/>
          <p:cNvSpPr>
            <a:spLocks noChangeShapeType="1"/>
          </p:cNvSpPr>
          <p:nvPr/>
        </p:nvSpPr>
        <p:spPr bwMode="auto">
          <a:xfrm>
            <a:off x="3505200" y="2362200"/>
            <a:ext cx="685800" cy="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84" name="Line 16"/>
          <p:cNvSpPr>
            <a:spLocks noChangeShapeType="1"/>
          </p:cNvSpPr>
          <p:nvPr/>
        </p:nvSpPr>
        <p:spPr bwMode="auto">
          <a:xfrm>
            <a:off x="1600200" y="3695700"/>
            <a:ext cx="609600" cy="17907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32785" name="AutoShape 17"/>
          <p:cNvSpPr>
            <a:spLocks noChangeShapeType="1"/>
          </p:cNvSpPr>
          <p:nvPr/>
        </p:nvSpPr>
        <p:spPr bwMode="auto">
          <a:xfrm>
            <a:off x="914400" y="3632200"/>
            <a:ext cx="2057400" cy="609600"/>
          </a:xfrm>
          <a:prstGeom prst="straightConnector1">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a:lstStyle/>
          <a:p>
            <a:pPr>
              <a:defRPr/>
            </a:pPr>
            <a:endParaRPr lang="en-US"/>
          </a:p>
        </p:txBody>
      </p:sp>
      <p:sp>
        <p:nvSpPr>
          <p:cNvPr id="32786" name="AutoShape 18"/>
          <p:cNvSpPr>
            <a:spLocks noChangeShapeType="1"/>
          </p:cNvSpPr>
          <p:nvPr/>
        </p:nvSpPr>
        <p:spPr bwMode="auto">
          <a:xfrm rot="10800000" flipH="1">
            <a:off x="914400" y="3314700"/>
            <a:ext cx="2019300" cy="317500"/>
          </a:xfrm>
          <a:prstGeom prst="straightConnector1">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a:lstStyle/>
          <a:p>
            <a:pPr>
              <a:defRPr/>
            </a:pPr>
            <a:endParaRPr lang="en-US"/>
          </a:p>
        </p:txBody>
      </p:sp>
      <p:sp>
        <p:nvSpPr>
          <p:cNvPr id="32787" name="Line 19"/>
          <p:cNvSpPr>
            <a:spLocks noChangeShapeType="1"/>
          </p:cNvSpPr>
          <p:nvPr/>
        </p:nvSpPr>
        <p:spPr bwMode="auto">
          <a:xfrm rot="10800000" flipH="1">
            <a:off x="1600200" y="2438400"/>
            <a:ext cx="685800" cy="1219200"/>
          </a:xfrm>
          <a:prstGeom prst="line">
            <a:avLst/>
          </a:prstGeom>
          <a:noFill/>
          <a:ln w="25400" cap="flat">
            <a:solidFill>
              <a:srgbClr val="9BBB59"/>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en-US"/>
          </a:p>
        </p:txBody>
      </p:sp>
      <p:sp>
        <p:nvSpPr>
          <p:cNvPr id="24597" name="Rectangle 20"/>
          <p:cNvSpPr>
            <a:spLocks noGrp="1" noChangeArrowheads="1"/>
          </p:cNvSpPr>
          <p:nvPr>
            <p:ph type="title"/>
          </p:nvPr>
        </p:nvSpPr>
        <p:spPr>
          <a:xfrm>
            <a:off x="381000" y="228600"/>
            <a:ext cx="8229600" cy="1143000"/>
          </a:xfrm>
        </p:spPr>
        <p:txBody>
          <a:bodyPr/>
          <a:lstStyle/>
          <a:p>
            <a:pPr eaLnBrk="1" hangingPunct="1"/>
            <a:r>
              <a:rPr lang="en-US" smtClean="0"/>
              <a:t>PATHWAY</a:t>
            </a:r>
          </a:p>
        </p:txBody>
      </p:sp>
      <p:grpSp>
        <p:nvGrpSpPr>
          <p:cNvPr id="2" name="Group 21"/>
          <p:cNvGrpSpPr>
            <a:grpSpLocks/>
          </p:cNvGrpSpPr>
          <p:nvPr/>
        </p:nvGrpSpPr>
        <p:grpSpPr bwMode="auto">
          <a:xfrm>
            <a:off x="190500" y="3213100"/>
            <a:ext cx="1447800" cy="838200"/>
            <a:chOff x="0" y="0"/>
            <a:chExt cx="912" cy="528"/>
          </a:xfrm>
        </p:grpSpPr>
        <p:sp>
          <p:nvSpPr>
            <p:cNvPr id="32790" name="AutoShape 22"/>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28" name="Rectangle 23"/>
            <p:cNvSpPr>
              <a:spLocks/>
            </p:cNvSpPr>
            <p:nvPr/>
          </p:nvSpPr>
          <p:spPr bwMode="auto">
            <a:xfrm>
              <a:off x="23" y="112"/>
              <a:ext cx="865" cy="304"/>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Product Design Studio I</a:t>
              </a:r>
            </a:p>
          </p:txBody>
        </p:sp>
      </p:grpSp>
      <p:grpSp>
        <p:nvGrpSpPr>
          <p:cNvPr id="3" name="Group 24"/>
          <p:cNvGrpSpPr>
            <a:grpSpLocks/>
          </p:cNvGrpSpPr>
          <p:nvPr/>
        </p:nvGrpSpPr>
        <p:grpSpPr bwMode="auto">
          <a:xfrm>
            <a:off x="2209800" y="1905000"/>
            <a:ext cx="1447800" cy="838200"/>
            <a:chOff x="0" y="0"/>
            <a:chExt cx="912" cy="528"/>
          </a:xfrm>
        </p:grpSpPr>
        <p:sp>
          <p:nvSpPr>
            <p:cNvPr id="32793" name="AutoShape 25"/>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26" name="Rectangle 26"/>
            <p:cNvSpPr>
              <a:spLocks/>
            </p:cNvSpPr>
            <p:nvPr/>
          </p:nvSpPr>
          <p:spPr bwMode="auto">
            <a:xfrm>
              <a:off x="24" y="72"/>
              <a:ext cx="864" cy="384"/>
            </a:xfrm>
            <a:prstGeom prst="rect">
              <a:avLst/>
            </a:prstGeom>
            <a:noFill/>
            <a:ln w="12700">
              <a:noFill/>
              <a:miter lim="800000"/>
              <a:headEnd/>
              <a:tailEnd/>
            </a:ln>
          </p:spPr>
          <p:txBody>
            <a:bodyPr lIns="38100" tIns="38100" rIns="38100" bIns="38100" anchor="ctr"/>
            <a:lstStyle/>
            <a:p>
              <a:r>
                <a:rPr lang="en-US" sz="1200">
                  <a:solidFill>
                    <a:schemeClr val="tx1"/>
                  </a:solidFill>
                  <a:latin typeface="Arial Bold" charset="0"/>
                  <a:cs typeface="Arial Bold" charset="0"/>
                  <a:sym typeface="Arial Bold" charset="0"/>
                </a:rPr>
                <a:t>Computer Aided Drafting / 3D Drafting &amp; Design</a:t>
              </a:r>
            </a:p>
          </p:txBody>
        </p:sp>
      </p:grpSp>
      <p:grpSp>
        <p:nvGrpSpPr>
          <p:cNvPr id="4" name="Group 27"/>
          <p:cNvGrpSpPr>
            <a:grpSpLocks/>
          </p:cNvGrpSpPr>
          <p:nvPr/>
        </p:nvGrpSpPr>
        <p:grpSpPr bwMode="auto">
          <a:xfrm>
            <a:off x="2209800" y="2895600"/>
            <a:ext cx="1447800" cy="762000"/>
            <a:chOff x="0" y="0"/>
            <a:chExt cx="912" cy="528"/>
          </a:xfrm>
        </p:grpSpPr>
        <p:sp>
          <p:nvSpPr>
            <p:cNvPr id="32796" name="AutoShape 28"/>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24" name="Rectangle 29"/>
            <p:cNvSpPr>
              <a:spLocks/>
            </p:cNvSpPr>
            <p:nvPr/>
          </p:nvSpPr>
          <p:spPr bwMode="auto">
            <a:xfrm>
              <a:off x="24" y="176"/>
              <a:ext cx="864" cy="176"/>
            </a:xfrm>
            <a:prstGeom prst="rect">
              <a:avLst/>
            </a:prstGeom>
            <a:noFill/>
            <a:ln w="12700">
              <a:noFill/>
              <a:miter lim="800000"/>
              <a:headEnd/>
              <a:tailEnd/>
            </a:ln>
          </p:spPr>
          <p:txBody>
            <a:bodyPr lIns="38100" tIns="38100" rIns="38100" bIns="38100" anchor="ctr"/>
            <a:lstStyle/>
            <a:p>
              <a:r>
                <a:rPr lang="en-US" sz="1400" dirty="0" smtClean="0">
                  <a:solidFill>
                    <a:schemeClr val="tx1"/>
                  </a:solidFill>
                  <a:latin typeface="Arial Bold" charset="0"/>
                  <a:cs typeface="Arial Bold" charset="0"/>
                  <a:sym typeface="Arial Bold" charset="0"/>
                </a:rPr>
                <a:t>Wood Manufacturing I</a:t>
              </a:r>
              <a:endParaRPr lang="en-US" sz="1400" dirty="0">
                <a:solidFill>
                  <a:schemeClr val="tx1"/>
                </a:solidFill>
                <a:latin typeface="Arial Bold" charset="0"/>
                <a:cs typeface="Arial Bold" charset="0"/>
                <a:sym typeface="Arial Bold" charset="0"/>
              </a:endParaRPr>
            </a:p>
          </p:txBody>
        </p:sp>
      </p:grpSp>
      <p:grpSp>
        <p:nvGrpSpPr>
          <p:cNvPr id="5" name="Group 30"/>
          <p:cNvGrpSpPr>
            <a:grpSpLocks/>
          </p:cNvGrpSpPr>
          <p:nvPr/>
        </p:nvGrpSpPr>
        <p:grpSpPr bwMode="auto">
          <a:xfrm>
            <a:off x="2247900" y="3822700"/>
            <a:ext cx="1447800" cy="838200"/>
            <a:chOff x="0" y="0"/>
            <a:chExt cx="912" cy="528"/>
          </a:xfrm>
        </p:grpSpPr>
        <p:sp>
          <p:nvSpPr>
            <p:cNvPr id="32799" name="AutoShape 31"/>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22" name="Rectangle 32"/>
            <p:cNvSpPr>
              <a:spLocks/>
            </p:cNvSpPr>
            <p:nvPr/>
          </p:nvSpPr>
          <p:spPr bwMode="auto">
            <a:xfrm>
              <a:off x="24" y="176"/>
              <a:ext cx="864" cy="176"/>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Robotics I</a:t>
              </a:r>
            </a:p>
          </p:txBody>
        </p:sp>
      </p:grpSp>
      <p:grpSp>
        <p:nvGrpSpPr>
          <p:cNvPr id="6" name="Group 33"/>
          <p:cNvGrpSpPr>
            <a:grpSpLocks/>
          </p:cNvGrpSpPr>
          <p:nvPr/>
        </p:nvGrpSpPr>
        <p:grpSpPr bwMode="auto">
          <a:xfrm>
            <a:off x="2209800" y="4953000"/>
            <a:ext cx="1447800" cy="838200"/>
            <a:chOff x="0" y="0"/>
            <a:chExt cx="912" cy="528"/>
          </a:xfrm>
        </p:grpSpPr>
        <p:sp>
          <p:nvSpPr>
            <p:cNvPr id="32802" name="AutoShape 34"/>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20" name="Rectangle 35"/>
            <p:cNvSpPr>
              <a:spLocks/>
            </p:cNvSpPr>
            <p:nvPr/>
          </p:nvSpPr>
          <p:spPr bwMode="auto">
            <a:xfrm>
              <a:off x="24" y="48"/>
              <a:ext cx="864" cy="432"/>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Product Design Studio II</a:t>
              </a:r>
            </a:p>
          </p:txBody>
        </p:sp>
      </p:grpSp>
      <p:grpSp>
        <p:nvGrpSpPr>
          <p:cNvPr id="7" name="Group 36"/>
          <p:cNvGrpSpPr>
            <a:grpSpLocks/>
          </p:cNvGrpSpPr>
          <p:nvPr/>
        </p:nvGrpSpPr>
        <p:grpSpPr bwMode="auto">
          <a:xfrm>
            <a:off x="3962400" y="1905000"/>
            <a:ext cx="1447800" cy="838200"/>
            <a:chOff x="0" y="0"/>
            <a:chExt cx="912" cy="528"/>
          </a:xfrm>
        </p:grpSpPr>
        <p:sp>
          <p:nvSpPr>
            <p:cNvPr id="32805" name="AutoShape 37"/>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18" name="Rectangle 38"/>
            <p:cNvSpPr>
              <a:spLocks/>
            </p:cNvSpPr>
            <p:nvPr/>
          </p:nvSpPr>
          <p:spPr bwMode="auto">
            <a:xfrm>
              <a:off x="24" y="112"/>
              <a:ext cx="864" cy="304"/>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Production Design</a:t>
              </a:r>
            </a:p>
          </p:txBody>
        </p:sp>
      </p:grpSp>
      <p:grpSp>
        <p:nvGrpSpPr>
          <p:cNvPr id="8" name="Group 39"/>
          <p:cNvGrpSpPr>
            <a:grpSpLocks/>
          </p:cNvGrpSpPr>
          <p:nvPr/>
        </p:nvGrpSpPr>
        <p:grpSpPr bwMode="auto">
          <a:xfrm>
            <a:off x="3962400" y="2895600"/>
            <a:ext cx="1447800" cy="838200"/>
            <a:chOff x="0" y="0"/>
            <a:chExt cx="912" cy="528"/>
          </a:xfrm>
        </p:grpSpPr>
        <p:sp>
          <p:nvSpPr>
            <p:cNvPr id="32808" name="AutoShape 40"/>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16" name="Rectangle 41"/>
            <p:cNvSpPr>
              <a:spLocks/>
            </p:cNvSpPr>
            <p:nvPr/>
          </p:nvSpPr>
          <p:spPr bwMode="auto">
            <a:xfrm>
              <a:off x="24" y="112"/>
              <a:ext cx="864" cy="304"/>
            </a:xfrm>
            <a:prstGeom prst="rect">
              <a:avLst/>
            </a:prstGeom>
            <a:noFill/>
            <a:ln w="12700">
              <a:noFill/>
              <a:miter lim="800000"/>
              <a:headEnd/>
              <a:tailEnd/>
            </a:ln>
          </p:spPr>
          <p:txBody>
            <a:bodyPr lIns="38100" tIns="38100" rIns="38100" bIns="38100" anchor="ctr"/>
            <a:lstStyle/>
            <a:p>
              <a:r>
                <a:rPr lang="en-US" sz="1400" dirty="0" smtClean="0">
                  <a:solidFill>
                    <a:schemeClr val="tx1"/>
                  </a:solidFill>
                  <a:latin typeface="Arial Bold" charset="0"/>
                  <a:cs typeface="Arial Bold" charset="0"/>
                  <a:sym typeface="Arial Bold" charset="0"/>
                </a:rPr>
                <a:t>Wood Manufacturing  </a:t>
              </a:r>
              <a:r>
                <a:rPr lang="en-US" sz="1400" dirty="0">
                  <a:solidFill>
                    <a:schemeClr val="tx1"/>
                  </a:solidFill>
                  <a:latin typeface="Arial Bold" charset="0"/>
                  <a:cs typeface="Arial Bold" charset="0"/>
                  <a:sym typeface="Arial Bold" charset="0"/>
                </a:rPr>
                <a:t>II</a:t>
              </a:r>
            </a:p>
          </p:txBody>
        </p:sp>
      </p:grpSp>
      <p:grpSp>
        <p:nvGrpSpPr>
          <p:cNvPr id="9" name="Group 42"/>
          <p:cNvGrpSpPr>
            <a:grpSpLocks/>
          </p:cNvGrpSpPr>
          <p:nvPr/>
        </p:nvGrpSpPr>
        <p:grpSpPr bwMode="auto">
          <a:xfrm>
            <a:off x="5867400" y="3200400"/>
            <a:ext cx="1447800" cy="838200"/>
            <a:chOff x="0" y="0"/>
            <a:chExt cx="912" cy="528"/>
          </a:xfrm>
        </p:grpSpPr>
        <p:sp>
          <p:nvSpPr>
            <p:cNvPr id="32811" name="AutoShape 43"/>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14" name="Rectangle 44"/>
            <p:cNvSpPr>
              <a:spLocks/>
            </p:cNvSpPr>
            <p:nvPr/>
          </p:nvSpPr>
          <p:spPr bwMode="auto">
            <a:xfrm>
              <a:off x="23" y="112"/>
              <a:ext cx="864" cy="304"/>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Engineering &amp; Design-UC</a:t>
              </a:r>
            </a:p>
          </p:txBody>
        </p:sp>
      </p:grpSp>
      <p:grpSp>
        <p:nvGrpSpPr>
          <p:cNvPr id="10" name="Group 45"/>
          <p:cNvGrpSpPr>
            <a:grpSpLocks/>
          </p:cNvGrpSpPr>
          <p:nvPr/>
        </p:nvGrpSpPr>
        <p:grpSpPr bwMode="auto">
          <a:xfrm>
            <a:off x="4038600" y="4419600"/>
            <a:ext cx="1447800" cy="838200"/>
            <a:chOff x="0" y="0"/>
            <a:chExt cx="912" cy="528"/>
          </a:xfrm>
        </p:grpSpPr>
        <p:sp>
          <p:nvSpPr>
            <p:cNvPr id="32814" name="AutoShape 46"/>
            <p:cNvSpPr>
              <a:spLocks/>
            </p:cNvSpPr>
            <p:nvPr/>
          </p:nvSpPr>
          <p:spPr bwMode="auto">
            <a:xfrm>
              <a:off x="0" y="0"/>
              <a:ext cx="912" cy="528"/>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12" name="Rectangle 47"/>
            <p:cNvSpPr>
              <a:spLocks/>
            </p:cNvSpPr>
            <p:nvPr/>
          </p:nvSpPr>
          <p:spPr bwMode="auto">
            <a:xfrm>
              <a:off x="24" y="176"/>
              <a:ext cx="864" cy="176"/>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Robotics II</a:t>
              </a:r>
            </a:p>
          </p:txBody>
        </p:sp>
      </p:grpSp>
      <p:grpSp>
        <p:nvGrpSpPr>
          <p:cNvPr id="11" name="Group 48"/>
          <p:cNvGrpSpPr>
            <a:grpSpLocks/>
          </p:cNvGrpSpPr>
          <p:nvPr/>
        </p:nvGrpSpPr>
        <p:grpSpPr bwMode="auto">
          <a:xfrm>
            <a:off x="7543800" y="3124200"/>
            <a:ext cx="1524000" cy="914400"/>
            <a:chOff x="0" y="0"/>
            <a:chExt cx="960" cy="576"/>
          </a:xfrm>
        </p:grpSpPr>
        <p:sp>
          <p:nvSpPr>
            <p:cNvPr id="32817" name="AutoShape 49"/>
            <p:cNvSpPr>
              <a:spLocks/>
            </p:cNvSpPr>
            <p:nvPr/>
          </p:nvSpPr>
          <p:spPr bwMode="auto">
            <a:xfrm>
              <a:off x="0" y="0"/>
              <a:ext cx="960" cy="576"/>
            </a:xfrm>
            <a:prstGeom prst="roundRect">
              <a:avLst>
                <a:gd name="adj" fmla="val 16667"/>
              </a:avLst>
            </a:prstGeom>
            <a:gradFill rotWithShape="0">
              <a:gsLst>
                <a:gs pos="0">
                  <a:srgbClr val="EAFFBF"/>
                </a:gs>
                <a:gs pos="100000">
                  <a:srgbClr val="A0C94A"/>
                </a:gs>
              </a:gsLst>
              <a:lin ang="5400000" scaled="1"/>
            </a:gradFill>
            <a:ln w="12700" cap="rnd">
              <a:noFill/>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en-US"/>
            </a:p>
          </p:txBody>
        </p:sp>
        <p:sp>
          <p:nvSpPr>
            <p:cNvPr id="24610" name="Rectangle 50"/>
            <p:cNvSpPr>
              <a:spLocks/>
            </p:cNvSpPr>
            <p:nvPr/>
          </p:nvSpPr>
          <p:spPr bwMode="auto">
            <a:xfrm>
              <a:off x="28" y="72"/>
              <a:ext cx="904" cy="432"/>
            </a:xfrm>
            <a:prstGeom prst="rect">
              <a:avLst/>
            </a:prstGeom>
            <a:noFill/>
            <a:ln w="12700">
              <a:noFill/>
              <a:miter lim="800000"/>
              <a:headEnd/>
              <a:tailEnd/>
            </a:ln>
          </p:spPr>
          <p:txBody>
            <a:bodyPr lIns="38100" tIns="38100" rIns="38100" bIns="38100" anchor="ctr"/>
            <a:lstStyle/>
            <a:p>
              <a:r>
                <a:rPr lang="en-US" sz="1400">
                  <a:solidFill>
                    <a:schemeClr val="tx1"/>
                  </a:solidFill>
                  <a:latin typeface="Arial Bold" charset="0"/>
                  <a:cs typeface="Arial Bold" charset="0"/>
                  <a:sym typeface="Arial Bold" charset="0"/>
                </a:rPr>
                <a:t>Advanced Technologies Internship</a:t>
              </a:r>
            </a:p>
          </p:txBody>
        </p:sp>
      </p:grpSp>
      <p:pic>
        <p:nvPicPr>
          <p:cNvPr id="24608" name="Picture 51"/>
          <p:cNvPicPr>
            <a:picLocks noChangeArrowheads="1"/>
          </p:cNvPicPr>
          <p:nvPr/>
        </p:nvPicPr>
        <p:blipFill>
          <a:blip r:embed="rId4" cstate="print"/>
          <a:srcRect/>
          <a:stretch>
            <a:fillRect/>
          </a:stretch>
        </p:blipFill>
        <p:spPr bwMode="auto">
          <a:xfrm>
            <a:off x="-2295525" y="-24334788"/>
            <a:ext cx="8901113" cy="4749800"/>
          </a:xfrm>
          <a:prstGeom prst="rect">
            <a:avLst/>
          </a:prstGeom>
          <a:noFill/>
          <a:ln w="12700">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32771"/>
                                        </p:tgtEl>
                                        <p:attrNameLst>
                                          <p:attrName>ppt_x</p:attrName>
                                        </p:attrNameLst>
                                      </p:cBhvr>
                                      <p:tavLst>
                                        <p:tav tm="0">
                                          <p:val>
                                            <p:strVal val="ppt_x"/>
                                          </p:val>
                                        </p:tav>
                                        <p:tav tm="100000">
                                          <p:val>
                                            <p:strVal val="ppt_x"/>
                                          </p:val>
                                        </p:tav>
                                      </p:tavLst>
                                    </p:anim>
                                    <p:anim calcmode="lin" valueType="num">
                                      <p:cBhvr additive="base">
                                        <p:cTn id="47" dur="500"/>
                                        <p:tgtEl>
                                          <p:spTgt spid="32771"/>
                                        </p:tgtEl>
                                        <p:attrNameLst>
                                          <p:attrName>ppt_y</p:attrName>
                                        </p:attrNameLst>
                                      </p:cBhvr>
                                      <p:tavLst>
                                        <p:tav tm="0">
                                          <p:val>
                                            <p:strVal val="ppt_y"/>
                                          </p:val>
                                        </p:tav>
                                        <p:tav tm="100000">
                                          <p:val>
                                            <p:strVal val="1+ppt_h/2"/>
                                          </p:val>
                                        </p:tav>
                                      </p:tavLst>
                                    </p:anim>
                                    <p:set>
                                      <p:cBhvr>
                                        <p:cTn id="48" dur="1" fill="hold">
                                          <p:stCondLst>
                                            <p:cond delay="499"/>
                                          </p:stCondLst>
                                        </p:cTn>
                                        <p:tgtEl>
                                          <p:spTgt spid="32771"/>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2787"/>
                                        </p:tgtEl>
                                        <p:attrNameLst>
                                          <p:attrName>ppt_x</p:attrName>
                                        </p:attrNameLst>
                                      </p:cBhvr>
                                      <p:tavLst>
                                        <p:tav tm="0">
                                          <p:val>
                                            <p:strVal val="ppt_x"/>
                                          </p:val>
                                        </p:tav>
                                        <p:tav tm="100000">
                                          <p:val>
                                            <p:strVal val="ppt_x"/>
                                          </p:val>
                                        </p:tav>
                                      </p:tavLst>
                                    </p:anim>
                                    <p:anim calcmode="lin" valueType="num">
                                      <p:cBhvr additive="base">
                                        <p:cTn id="51" dur="500"/>
                                        <p:tgtEl>
                                          <p:spTgt spid="32787"/>
                                        </p:tgtEl>
                                        <p:attrNameLst>
                                          <p:attrName>ppt_y</p:attrName>
                                        </p:attrNameLst>
                                      </p:cBhvr>
                                      <p:tavLst>
                                        <p:tav tm="0">
                                          <p:val>
                                            <p:strVal val="ppt_y"/>
                                          </p:val>
                                        </p:tav>
                                        <p:tav tm="100000">
                                          <p:val>
                                            <p:strVal val="1+ppt_h/2"/>
                                          </p:val>
                                        </p:tav>
                                      </p:tavLst>
                                    </p:anim>
                                    <p:set>
                                      <p:cBhvr>
                                        <p:cTn id="52" dur="1" fill="hold">
                                          <p:stCondLst>
                                            <p:cond delay="499"/>
                                          </p:stCondLst>
                                        </p:cTn>
                                        <p:tgtEl>
                                          <p:spTgt spid="32787"/>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32786"/>
                                        </p:tgtEl>
                                        <p:attrNameLst>
                                          <p:attrName>ppt_x</p:attrName>
                                        </p:attrNameLst>
                                      </p:cBhvr>
                                      <p:tavLst>
                                        <p:tav tm="0">
                                          <p:val>
                                            <p:strVal val="ppt_x"/>
                                          </p:val>
                                        </p:tav>
                                        <p:tav tm="100000">
                                          <p:val>
                                            <p:strVal val="ppt_x"/>
                                          </p:val>
                                        </p:tav>
                                      </p:tavLst>
                                    </p:anim>
                                    <p:anim calcmode="lin" valueType="num">
                                      <p:cBhvr additive="base">
                                        <p:cTn id="55" dur="500"/>
                                        <p:tgtEl>
                                          <p:spTgt spid="32786"/>
                                        </p:tgtEl>
                                        <p:attrNameLst>
                                          <p:attrName>ppt_y</p:attrName>
                                        </p:attrNameLst>
                                      </p:cBhvr>
                                      <p:tavLst>
                                        <p:tav tm="0">
                                          <p:val>
                                            <p:strVal val="ppt_y"/>
                                          </p:val>
                                        </p:tav>
                                        <p:tav tm="100000">
                                          <p:val>
                                            <p:strVal val="1+ppt_h/2"/>
                                          </p:val>
                                        </p:tav>
                                      </p:tavLst>
                                    </p:anim>
                                    <p:set>
                                      <p:cBhvr>
                                        <p:cTn id="56" dur="1" fill="hold">
                                          <p:stCondLst>
                                            <p:cond delay="499"/>
                                          </p:stCondLst>
                                        </p:cTn>
                                        <p:tgtEl>
                                          <p:spTgt spid="32786"/>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32785"/>
                                        </p:tgtEl>
                                        <p:attrNameLst>
                                          <p:attrName>ppt_x</p:attrName>
                                        </p:attrNameLst>
                                      </p:cBhvr>
                                      <p:tavLst>
                                        <p:tav tm="0">
                                          <p:val>
                                            <p:strVal val="ppt_x"/>
                                          </p:val>
                                        </p:tav>
                                        <p:tav tm="100000">
                                          <p:val>
                                            <p:strVal val="ppt_x"/>
                                          </p:val>
                                        </p:tav>
                                      </p:tavLst>
                                    </p:anim>
                                    <p:anim calcmode="lin" valueType="num">
                                      <p:cBhvr additive="base">
                                        <p:cTn id="59" dur="500"/>
                                        <p:tgtEl>
                                          <p:spTgt spid="32785"/>
                                        </p:tgtEl>
                                        <p:attrNameLst>
                                          <p:attrName>ppt_y</p:attrName>
                                        </p:attrNameLst>
                                      </p:cBhvr>
                                      <p:tavLst>
                                        <p:tav tm="0">
                                          <p:val>
                                            <p:strVal val="ppt_y"/>
                                          </p:val>
                                        </p:tav>
                                        <p:tav tm="100000">
                                          <p:val>
                                            <p:strVal val="1+ppt_h/2"/>
                                          </p:val>
                                        </p:tav>
                                      </p:tavLst>
                                    </p:anim>
                                    <p:set>
                                      <p:cBhvr>
                                        <p:cTn id="60" dur="1" fill="hold">
                                          <p:stCondLst>
                                            <p:cond delay="499"/>
                                          </p:stCondLst>
                                        </p:cTn>
                                        <p:tgtEl>
                                          <p:spTgt spid="32785"/>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2784"/>
                                        </p:tgtEl>
                                        <p:attrNameLst>
                                          <p:attrName>ppt_x</p:attrName>
                                        </p:attrNameLst>
                                      </p:cBhvr>
                                      <p:tavLst>
                                        <p:tav tm="0">
                                          <p:val>
                                            <p:strVal val="ppt_x"/>
                                          </p:val>
                                        </p:tav>
                                        <p:tav tm="100000">
                                          <p:val>
                                            <p:strVal val="ppt_x"/>
                                          </p:val>
                                        </p:tav>
                                      </p:tavLst>
                                    </p:anim>
                                    <p:anim calcmode="lin" valueType="num">
                                      <p:cBhvr additive="base">
                                        <p:cTn id="63" dur="500"/>
                                        <p:tgtEl>
                                          <p:spTgt spid="32784"/>
                                        </p:tgtEl>
                                        <p:attrNameLst>
                                          <p:attrName>ppt_y</p:attrName>
                                        </p:attrNameLst>
                                      </p:cBhvr>
                                      <p:tavLst>
                                        <p:tav tm="0">
                                          <p:val>
                                            <p:strVal val="ppt_y"/>
                                          </p:val>
                                        </p:tav>
                                        <p:tav tm="100000">
                                          <p:val>
                                            <p:strVal val="1+ppt_h/2"/>
                                          </p:val>
                                        </p:tav>
                                      </p:tavLst>
                                    </p:anim>
                                    <p:set>
                                      <p:cBhvr>
                                        <p:cTn id="64" dur="1" fill="hold">
                                          <p:stCondLst>
                                            <p:cond delay="499"/>
                                          </p:stCondLst>
                                        </p:cTn>
                                        <p:tgtEl>
                                          <p:spTgt spid="32784"/>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32773"/>
                                        </p:tgtEl>
                                        <p:attrNameLst>
                                          <p:attrName>ppt_x</p:attrName>
                                        </p:attrNameLst>
                                      </p:cBhvr>
                                      <p:tavLst>
                                        <p:tav tm="0">
                                          <p:val>
                                            <p:strVal val="ppt_x"/>
                                          </p:val>
                                        </p:tav>
                                        <p:tav tm="100000">
                                          <p:val>
                                            <p:strVal val="ppt_x"/>
                                          </p:val>
                                        </p:tav>
                                      </p:tavLst>
                                    </p:anim>
                                    <p:anim calcmode="lin" valueType="num">
                                      <p:cBhvr additive="base">
                                        <p:cTn id="67" dur="500"/>
                                        <p:tgtEl>
                                          <p:spTgt spid="32773"/>
                                        </p:tgtEl>
                                        <p:attrNameLst>
                                          <p:attrName>ppt_y</p:attrName>
                                        </p:attrNameLst>
                                      </p:cBhvr>
                                      <p:tavLst>
                                        <p:tav tm="0">
                                          <p:val>
                                            <p:strVal val="ppt_y"/>
                                          </p:val>
                                        </p:tav>
                                        <p:tav tm="100000">
                                          <p:val>
                                            <p:strVal val="1+ppt_h/2"/>
                                          </p:val>
                                        </p:tav>
                                      </p:tavLst>
                                    </p:anim>
                                    <p:set>
                                      <p:cBhvr>
                                        <p:cTn id="68" dur="1" fill="hold">
                                          <p:stCondLst>
                                            <p:cond delay="499"/>
                                          </p:stCondLst>
                                        </p:cTn>
                                        <p:tgtEl>
                                          <p:spTgt spid="32773"/>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32772"/>
                                        </p:tgtEl>
                                        <p:attrNameLst>
                                          <p:attrName>ppt_x</p:attrName>
                                        </p:attrNameLst>
                                      </p:cBhvr>
                                      <p:tavLst>
                                        <p:tav tm="0">
                                          <p:val>
                                            <p:strVal val="ppt_x"/>
                                          </p:val>
                                        </p:tav>
                                        <p:tav tm="100000">
                                          <p:val>
                                            <p:strVal val="ppt_x"/>
                                          </p:val>
                                        </p:tav>
                                      </p:tavLst>
                                    </p:anim>
                                    <p:anim calcmode="lin" valueType="num">
                                      <p:cBhvr additive="base">
                                        <p:cTn id="71" dur="500"/>
                                        <p:tgtEl>
                                          <p:spTgt spid="32772"/>
                                        </p:tgtEl>
                                        <p:attrNameLst>
                                          <p:attrName>ppt_y</p:attrName>
                                        </p:attrNameLst>
                                      </p:cBhvr>
                                      <p:tavLst>
                                        <p:tav tm="0">
                                          <p:val>
                                            <p:strVal val="ppt_y"/>
                                          </p:val>
                                        </p:tav>
                                        <p:tav tm="100000">
                                          <p:val>
                                            <p:strVal val="1+ppt_h/2"/>
                                          </p:val>
                                        </p:tav>
                                      </p:tavLst>
                                    </p:anim>
                                    <p:set>
                                      <p:cBhvr>
                                        <p:cTn id="72" dur="1" fill="hold">
                                          <p:stCondLst>
                                            <p:cond delay="499"/>
                                          </p:stCondLst>
                                        </p:cTn>
                                        <p:tgtEl>
                                          <p:spTgt spid="32772"/>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32783"/>
                                        </p:tgtEl>
                                        <p:attrNameLst>
                                          <p:attrName>ppt_x</p:attrName>
                                        </p:attrNameLst>
                                      </p:cBhvr>
                                      <p:tavLst>
                                        <p:tav tm="0">
                                          <p:val>
                                            <p:strVal val="ppt_x"/>
                                          </p:val>
                                        </p:tav>
                                        <p:tav tm="100000">
                                          <p:val>
                                            <p:strVal val="ppt_x"/>
                                          </p:val>
                                        </p:tav>
                                      </p:tavLst>
                                    </p:anim>
                                    <p:anim calcmode="lin" valueType="num">
                                      <p:cBhvr additive="base">
                                        <p:cTn id="75" dur="500"/>
                                        <p:tgtEl>
                                          <p:spTgt spid="32783"/>
                                        </p:tgtEl>
                                        <p:attrNameLst>
                                          <p:attrName>ppt_y</p:attrName>
                                        </p:attrNameLst>
                                      </p:cBhvr>
                                      <p:tavLst>
                                        <p:tav tm="0">
                                          <p:val>
                                            <p:strVal val="ppt_y"/>
                                          </p:val>
                                        </p:tav>
                                        <p:tav tm="100000">
                                          <p:val>
                                            <p:strVal val="1+ppt_h/2"/>
                                          </p:val>
                                        </p:tav>
                                      </p:tavLst>
                                    </p:anim>
                                    <p:set>
                                      <p:cBhvr>
                                        <p:cTn id="76" dur="1" fill="hold">
                                          <p:stCondLst>
                                            <p:cond delay="499"/>
                                          </p:stCondLst>
                                        </p:cTn>
                                        <p:tgtEl>
                                          <p:spTgt spid="32783"/>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32782"/>
                                        </p:tgtEl>
                                        <p:attrNameLst>
                                          <p:attrName>ppt_x</p:attrName>
                                        </p:attrNameLst>
                                      </p:cBhvr>
                                      <p:tavLst>
                                        <p:tav tm="0">
                                          <p:val>
                                            <p:strVal val="ppt_x"/>
                                          </p:val>
                                        </p:tav>
                                        <p:tav tm="100000">
                                          <p:val>
                                            <p:strVal val="ppt_x"/>
                                          </p:val>
                                        </p:tav>
                                      </p:tavLst>
                                    </p:anim>
                                    <p:anim calcmode="lin" valueType="num">
                                      <p:cBhvr additive="base">
                                        <p:cTn id="79" dur="500"/>
                                        <p:tgtEl>
                                          <p:spTgt spid="32782"/>
                                        </p:tgtEl>
                                        <p:attrNameLst>
                                          <p:attrName>ppt_y</p:attrName>
                                        </p:attrNameLst>
                                      </p:cBhvr>
                                      <p:tavLst>
                                        <p:tav tm="0">
                                          <p:val>
                                            <p:strVal val="ppt_y"/>
                                          </p:val>
                                        </p:tav>
                                        <p:tav tm="100000">
                                          <p:val>
                                            <p:strVal val="1+ppt_h/2"/>
                                          </p:val>
                                        </p:tav>
                                      </p:tavLst>
                                    </p:anim>
                                    <p:set>
                                      <p:cBhvr>
                                        <p:cTn id="80" dur="1" fill="hold">
                                          <p:stCondLst>
                                            <p:cond delay="499"/>
                                          </p:stCondLst>
                                        </p:cTn>
                                        <p:tgtEl>
                                          <p:spTgt spid="32782"/>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32781"/>
                                        </p:tgtEl>
                                        <p:attrNameLst>
                                          <p:attrName>ppt_x</p:attrName>
                                        </p:attrNameLst>
                                      </p:cBhvr>
                                      <p:tavLst>
                                        <p:tav tm="0">
                                          <p:val>
                                            <p:strVal val="ppt_x"/>
                                          </p:val>
                                        </p:tav>
                                        <p:tav tm="100000">
                                          <p:val>
                                            <p:strVal val="ppt_x"/>
                                          </p:val>
                                        </p:tav>
                                      </p:tavLst>
                                    </p:anim>
                                    <p:anim calcmode="lin" valueType="num">
                                      <p:cBhvr additive="base">
                                        <p:cTn id="83" dur="500"/>
                                        <p:tgtEl>
                                          <p:spTgt spid="32781"/>
                                        </p:tgtEl>
                                        <p:attrNameLst>
                                          <p:attrName>ppt_y</p:attrName>
                                        </p:attrNameLst>
                                      </p:cBhvr>
                                      <p:tavLst>
                                        <p:tav tm="0">
                                          <p:val>
                                            <p:strVal val="ppt_y"/>
                                          </p:val>
                                        </p:tav>
                                        <p:tav tm="100000">
                                          <p:val>
                                            <p:strVal val="1+ppt_h/2"/>
                                          </p:val>
                                        </p:tav>
                                      </p:tavLst>
                                    </p:anim>
                                    <p:set>
                                      <p:cBhvr>
                                        <p:cTn id="84" dur="1" fill="hold">
                                          <p:stCondLst>
                                            <p:cond delay="499"/>
                                          </p:stCondLst>
                                        </p:cTn>
                                        <p:tgtEl>
                                          <p:spTgt spid="32781"/>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32774"/>
                                        </p:tgtEl>
                                        <p:attrNameLst>
                                          <p:attrName>ppt_x</p:attrName>
                                        </p:attrNameLst>
                                      </p:cBhvr>
                                      <p:tavLst>
                                        <p:tav tm="0">
                                          <p:val>
                                            <p:strVal val="ppt_x"/>
                                          </p:val>
                                        </p:tav>
                                        <p:tav tm="100000">
                                          <p:val>
                                            <p:strVal val="ppt_x"/>
                                          </p:val>
                                        </p:tav>
                                      </p:tavLst>
                                    </p:anim>
                                    <p:anim calcmode="lin" valueType="num">
                                      <p:cBhvr additive="base">
                                        <p:cTn id="87" dur="500"/>
                                        <p:tgtEl>
                                          <p:spTgt spid="32774"/>
                                        </p:tgtEl>
                                        <p:attrNameLst>
                                          <p:attrName>ppt_y</p:attrName>
                                        </p:attrNameLst>
                                      </p:cBhvr>
                                      <p:tavLst>
                                        <p:tav tm="0">
                                          <p:val>
                                            <p:strVal val="ppt_y"/>
                                          </p:val>
                                        </p:tav>
                                        <p:tav tm="100000">
                                          <p:val>
                                            <p:strVal val="1+ppt_h/2"/>
                                          </p:val>
                                        </p:tav>
                                      </p:tavLst>
                                    </p:anim>
                                    <p:set>
                                      <p:cBhvr>
                                        <p:cTn id="88" dur="1" fill="hold">
                                          <p:stCondLst>
                                            <p:cond delay="499"/>
                                          </p:stCondLst>
                                        </p:cTn>
                                        <p:tgtEl>
                                          <p:spTgt spid="32774"/>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32775"/>
                                        </p:tgtEl>
                                        <p:attrNameLst>
                                          <p:attrName>ppt_x</p:attrName>
                                        </p:attrNameLst>
                                      </p:cBhvr>
                                      <p:tavLst>
                                        <p:tav tm="0">
                                          <p:val>
                                            <p:strVal val="ppt_x"/>
                                          </p:val>
                                        </p:tav>
                                        <p:tav tm="100000">
                                          <p:val>
                                            <p:strVal val="ppt_x"/>
                                          </p:val>
                                        </p:tav>
                                      </p:tavLst>
                                    </p:anim>
                                    <p:anim calcmode="lin" valueType="num">
                                      <p:cBhvr additive="base">
                                        <p:cTn id="91" dur="500"/>
                                        <p:tgtEl>
                                          <p:spTgt spid="32775"/>
                                        </p:tgtEl>
                                        <p:attrNameLst>
                                          <p:attrName>ppt_y</p:attrName>
                                        </p:attrNameLst>
                                      </p:cBhvr>
                                      <p:tavLst>
                                        <p:tav tm="0">
                                          <p:val>
                                            <p:strVal val="ppt_y"/>
                                          </p:val>
                                        </p:tav>
                                        <p:tav tm="100000">
                                          <p:val>
                                            <p:strVal val="1+ppt_h/2"/>
                                          </p:val>
                                        </p:tav>
                                      </p:tavLst>
                                    </p:anim>
                                    <p:set>
                                      <p:cBhvr>
                                        <p:cTn id="92" dur="1" fill="hold">
                                          <p:stCondLst>
                                            <p:cond delay="499"/>
                                          </p:stCondLst>
                                        </p:cTn>
                                        <p:tgtEl>
                                          <p:spTgt spid="32775"/>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32779"/>
                                        </p:tgtEl>
                                        <p:attrNameLst>
                                          <p:attrName>ppt_x</p:attrName>
                                        </p:attrNameLst>
                                      </p:cBhvr>
                                      <p:tavLst>
                                        <p:tav tm="0">
                                          <p:val>
                                            <p:strVal val="ppt_x"/>
                                          </p:val>
                                        </p:tav>
                                        <p:tav tm="100000">
                                          <p:val>
                                            <p:strVal val="ppt_x"/>
                                          </p:val>
                                        </p:tav>
                                      </p:tavLst>
                                    </p:anim>
                                    <p:anim calcmode="lin" valueType="num">
                                      <p:cBhvr additive="base">
                                        <p:cTn id="95" dur="500"/>
                                        <p:tgtEl>
                                          <p:spTgt spid="32779"/>
                                        </p:tgtEl>
                                        <p:attrNameLst>
                                          <p:attrName>ppt_y</p:attrName>
                                        </p:attrNameLst>
                                      </p:cBhvr>
                                      <p:tavLst>
                                        <p:tav tm="0">
                                          <p:val>
                                            <p:strVal val="ppt_y"/>
                                          </p:val>
                                        </p:tav>
                                        <p:tav tm="100000">
                                          <p:val>
                                            <p:strVal val="1+ppt_h/2"/>
                                          </p:val>
                                        </p:tav>
                                      </p:tavLst>
                                    </p:anim>
                                    <p:set>
                                      <p:cBhvr>
                                        <p:cTn id="96" dur="1" fill="hold">
                                          <p:stCondLst>
                                            <p:cond delay="499"/>
                                          </p:stCondLst>
                                        </p:cTn>
                                        <p:tgtEl>
                                          <p:spTgt spid="32779"/>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32778"/>
                                        </p:tgtEl>
                                        <p:attrNameLst>
                                          <p:attrName>ppt_x</p:attrName>
                                        </p:attrNameLst>
                                      </p:cBhvr>
                                      <p:tavLst>
                                        <p:tav tm="0">
                                          <p:val>
                                            <p:strVal val="ppt_x"/>
                                          </p:val>
                                        </p:tav>
                                        <p:tav tm="100000">
                                          <p:val>
                                            <p:strVal val="ppt_x"/>
                                          </p:val>
                                        </p:tav>
                                      </p:tavLst>
                                    </p:anim>
                                    <p:anim calcmode="lin" valueType="num">
                                      <p:cBhvr additive="base">
                                        <p:cTn id="99" dur="500"/>
                                        <p:tgtEl>
                                          <p:spTgt spid="32778"/>
                                        </p:tgtEl>
                                        <p:attrNameLst>
                                          <p:attrName>ppt_y</p:attrName>
                                        </p:attrNameLst>
                                      </p:cBhvr>
                                      <p:tavLst>
                                        <p:tav tm="0">
                                          <p:val>
                                            <p:strVal val="ppt_y"/>
                                          </p:val>
                                        </p:tav>
                                        <p:tav tm="100000">
                                          <p:val>
                                            <p:strVal val="1+ppt_h/2"/>
                                          </p:val>
                                        </p:tav>
                                      </p:tavLst>
                                    </p:anim>
                                    <p:set>
                                      <p:cBhvr>
                                        <p:cTn id="100" dur="1" fill="hold">
                                          <p:stCondLst>
                                            <p:cond delay="499"/>
                                          </p:stCondLst>
                                        </p:cTn>
                                        <p:tgtEl>
                                          <p:spTgt spid="32778"/>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32777"/>
                                        </p:tgtEl>
                                        <p:attrNameLst>
                                          <p:attrName>ppt_x</p:attrName>
                                        </p:attrNameLst>
                                      </p:cBhvr>
                                      <p:tavLst>
                                        <p:tav tm="0">
                                          <p:val>
                                            <p:strVal val="ppt_x"/>
                                          </p:val>
                                        </p:tav>
                                        <p:tav tm="100000">
                                          <p:val>
                                            <p:strVal val="ppt_x"/>
                                          </p:val>
                                        </p:tav>
                                      </p:tavLst>
                                    </p:anim>
                                    <p:anim calcmode="lin" valueType="num">
                                      <p:cBhvr additive="base">
                                        <p:cTn id="103" dur="500"/>
                                        <p:tgtEl>
                                          <p:spTgt spid="32777"/>
                                        </p:tgtEl>
                                        <p:attrNameLst>
                                          <p:attrName>ppt_y</p:attrName>
                                        </p:attrNameLst>
                                      </p:cBhvr>
                                      <p:tavLst>
                                        <p:tav tm="0">
                                          <p:val>
                                            <p:strVal val="ppt_y"/>
                                          </p:val>
                                        </p:tav>
                                        <p:tav tm="100000">
                                          <p:val>
                                            <p:strVal val="1+ppt_h/2"/>
                                          </p:val>
                                        </p:tav>
                                      </p:tavLst>
                                    </p:anim>
                                    <p:set>
                                      <p:cBhvr>
                                        <p:cTn id="104" dur="1" fill="hold">
                                          <p:stCondLst>
                                            <p:cond delay="499"/>
                                          </p:stCondLst>
                                        </p:cTn>
                                        <p:tgtEl>
                                          <p:spTgt spid="32777"/>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32776"/>
                                        </p:tgtEl>
                                        <p:attrNameLst>
                                          <p:attrName>ppt_x</p:attrName>
                                        </p:attrNameLst>
                                      </p:cBhvr>
                                      <p:tavLst>
                                        <p:tav tm="0">
                                          <p:val>
                                            <p:strVal val="ppt_x"/>
                                          </p:val>
                                        </p:tav>
                                        <p:tav tm="100000">
                                          <p:val>
                                            <p:strVal val="ppt_x"/>
                                          </p:val>
                                        </p:tav>
                                      </p:tavLst>
                                    </p:anim>
                                    <p:anim calcmode="lin" valueType="num">
                                      <p:cBhvr additive="base">
                                        <p:cTn id="107" dur="500"/>
                                        <p:tgtEl>
                                          <p:spTgt spid="32776"/>
                                        </p:tgtEl>
                                        <p:attrNameLst>
                                          <p:attrName>ppt_y</p:attrName>
                                        </p:attrNameLst>
                                      </p:cBhvr>
                                      <p:tavLst>
                                        <p:tav tm="0">
                                          <p:val>
                                            <p:strVal val="ppt_y"/>
                                          </p:val>
                                        </p:tav>
                                        <p:tav tm="100000">
                                          <p:val>
                                            <p:strVal val="1+ppt_h/2"/>
                                          </p:val>
                                        </p:tav>
                                      </p:tavLst>
                                    </p:anim>
                                    <p:set>
                                      <p:cBhvr>
                                        <p:cTn id="108" dur="1" fill="hold">
                                          <p:stCondLst>
                                            <p:cond delay="499"/>
                                          </p:stCondLst>
                                        </p:cTn>
                                        <p:tgtEl>
                                          <p:spTgt spid="3277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p:cTn id="113" dur="500" fill="hold"/>
                                        <p:tgtEl>
                                          <p:spTgt spid="2"/>
                                        </p:tgtEl>
                                        <p:attrNameLst>
                                          <p:attrName>ppt_w</p:attrName>
                                        </p:attrNameLst>
                                      </p:cBhvr>
                                      <p:tavLst>
                                        <p:tav tm="0">
                                          <p:val>
                                            <p:fltVal val="0"/>
                                          </p:val>
                                        </p:tav>
                                        <p:tav tm="100000">
                                          <p:val>
                                            <p:strVal val="#ppt_w"/>
                                          </p:val>
                                        </p:tav>
                                      </p:tavLst>
                                    </p:anim>
                                    <p:anim calcmode="lin" valueType="num">
                                      <p:cBhvr>
                                        <p:cTn id="1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16" fill="hold" nodeType="clickEffect">
                                  <p:stCondLst>
                                    <p:cond delay="0"/>
                                  </p:stCondLst>
                                  <p:childTnLst>
                                    <p:set>
                                      <p:cBhvr>
                                        <p:cTn id="118" dur="1" fill="hold">
                                          <p:stCondLst>
                                            <p:cond delay="0"/>
                                          </p:stCondLst>
                                        </p:cTn>
                                        <p:tgtEl>
                                          <p:spTgt spid="32771"/>
                                        </p:tgtEl>
                                        <p:attrNameLst>
                                          <p:attrName>style.visibility</p:attrName>
                                        </p:attrNameLst>
                                      </p:cBhvr>
                                      <p:to>
                                        <p:strVal val="visible"/>
                                      </p:to>
                                    </p:set>
                                    <p:anim calcmode="lin" valueType="num">
                                      <p:cBhvr>
                                        <p:cTn id="119" dur="500" fill="hold"/>
                                        <p:tgtEl>
                                          <p:spTgt spid="32771"/>
                                        </p:tgtEl>
                                        <p:attrNameLst>
                                          <p:attrName>ppt_w</p:attrName>
                                        </p:attrNameLst>
                                      </p:cBhvr>
                                      <p:tavLst>
                                        <p:tav tm="0">
                                          <p:val>
                                            <p:fltVal val="0"/>
                                          </p:val>
                                        </p:tav>
                                        <p:tav tm="100000">
                                          <p:val>
                                            <p:strVal val="#ppt_w"/>
                                          </p:val>
                                        </p:tav>
                                      </p:tavLst>
                                    </p:anim>
                                    <p:anim calcmode="lin" valueType="num">
                                      <p:cBhvr>
                                        <p:cTn id="120" dur="500" fill="hold"/>
                                        <p:tgtEl>
                                          <p:spTgt spid="32771"/>
                                        </p:tgtEl>
                                        <p:attrNameLst>
                                          <p:attrName>ppt_h</p:attrName>
                                        </p:attrNameLst>
                                      </p:cBhvr>
                                      <p:tavLst>
                                        <p:tav tm="0">
                                          <p:val>
                                            <p:flt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32772"/>
                                        </p:tgtEl>
                                        <p:attrNameLst>
                                          <p:attrName>style.visibility</p:attrName>
                                        </p:attrNameLst>
                                      </p:cBhvr>
                                      <p:to>
                                        <p:strVal val="visible"/>
                                      </p:to>
                                    </p:set>
                                    <p:anim calcmode="lin" valueType="num">
                                      <p:cBhvr>
                                        <p:cTn id="123" dur="500" fill="hold"/>
                                        <p:tgtEl>
                                          <p:spTgt spid="32772"/>
                                        </p:tgtEl>
                                        <p:attrNameLst>
                                          <p:attrName>ppt_w</p:attrName>
                                        </p:attrNameLst>
                                      </p:cBhvr>
                                      <p:tavLst>
                                        <p:tav tm="0">
                                          <p:val>
                                            <p:fltVal val="0"/>
                                          </p:val>
                                        </p:tav>
                                        <p:tav tm="100000">
                                          <p:val>
                                            <p:strVal val="#ppt_w"/>
                                          </p:val>
                                        </p:tav>
                                      </p:tavLst>
                                    </p:anim>
                                    <p:anim calcmode="lin" valueType="num">
                                      <p:cBhvr>
                                        <p:cTn id="124" dur="500" fill="hold"/>
                                        <p:tgtEl>
                                          <p:spTgt spid="32772"/>
                                        </p:tgtEl>
                                        <p:attrNameLst>
                                          <p:attrName>ppt_h</p:attrName>
                                        </p:attrNameLst>
                                      </p:cBhvr>
                                      <p:tavLst>
                                        <p:tav tm="0">
                                          <p:val>
                                            <p:fltVal val="0"/>
                                          </p:val>
                                        </p:tav>
                                        <p:tav tm="100000">
                                          <p:val>
                                            <p:strVal val="#ppt_h"/>
                                          </p:val>
                                        </p:tav>
                                      </p:tavLst>
                                    </p:anim>
                                  </p:childTnLst>
                                </p:cTn>
                              </p:par>
                              <p:par>
                                <p:cTn id="125" presetID="23" presetClass="entr" presetSubtype="16" fill="hold" nodeType="withEffect">
                                  <p:stCondLst>
                                    <p:cond delay="0"/>
                                  </p:stCondLst>
                                  <p:childTnLst>
                                    <p:set>
                                      <p:cBhvr>
                                        <p:cTn id="126" dur="1" fill="hold">
                                          <p:stCondLst>
                                            <p:cond delay="0"/>
                                          </p:stCondLst>
                                        </p:cTn>
                                        <p:tgtEl>
                                          <p:spTgt spid="32773"/>
                                        </p:tgtEl>
                                        <p:attrNameLst>
                                          <p:attrName>style.visibility</p:attrName>
                                        </p:attrNameLst>
                                      </p:cBhvr>
                                      <p:to>
                                        <p:strVal val="visible"/>
                                      </p:to>
                                    </p:set>
                                    <p:anim calcmode="lin" valueType="num">
                                      <p:cBhvr>
                                        <p:cTn id="127" dur="500" fill="hold"/>
                                        <p:tgtEl>
                                          <p:spTgt spid="32773"/>
                                        </p:tgtEl>
                                        <p:attrNameLst>
                                          <p:attrName>ppt_w</p:attrName>
                                        </p:attrNameLst>
                                      </p:cBhvr>
                                      <p:tavLst>
                                        <p:tav tm="0">
                                          <p:val>
                                            <p:fltVal val="0"/>
                                          </p:val>
                                        </p:tav>
                                        <p:tav tm="100000">
                                          <p:val>
                                            <p:strVal val="#ppt_w"/>
                                          </p:val>
                                        </p:tav>
                                      </p:tavLst>
                                    </p:anim>
                                    <p:anim calcmode="lin" valueType="num">
                                      <p:cBhvr>
                                        <p:cTn id="128" dur="500" fill="hold"/>
                                        <p:tgtEl>
                                          <p:spTgt spid="32773"/>
                                        </p:tgtEl>
                                        <p:attrNameLst>
                                          <p:attrName>ppt_h</p:attrName>
                                        </p:attrNameLst>
                                      </p:cBhvr>
                                      <p:tavLst>
                                        <p:tav tm="0">
                                          <p:val>
                                            <p:fltVal val="0"/>
                                          </p:val>
                                        </p:tav>
                                        <p:tav tm="100000">
                                          <p:val>
                                            <p:strVal val="#ppt_h"/>
                                          </p:val>
                                        </p:tav>
                                      </p:tavLst>
                                    </p:anim>
                                  </p:childTnLst>
                                </p:cTn>
                              </p:par>
                              <p:par>
                                <p:cTn id="129" presetID="23" presetClass="entr" presetSubtype="16" fill="hold" nodeType="withEffect">
                                  <p:stCondLst>
                                    <p:cond delay="0"/>
                                  </p:stCondLst>
                                  <p:childTnLst>
                                    <p:set>
                                      <p:cBhvr>
                                        <p:cTn id="130" dur="1" fill="hold">
                                          <p:stCondLst>
                                            <p:cond delay="0"/>
                                          </p:stCondLst>
                                        </p:cTn>
                                        <p:tgtEl>
                                          <p:spTgt spid="32784"/>
                                        </p:tgtEl>
                                        <p:attrNameLst>
                                          <p:attrName>style.visibility</p:attrName>
                                        </p:attrNameLst>
                                      </p:cBhvr>
                                      <p:to>
                                        <p:strVal val="visible"/>
                                      </p:to>
                                    </p:set>
                                    <p:anim calcmode="lin" valueType="num">
                                      <p:cBhvr>
                                        <p:cTn id="131" dur="500" fill="hold"/>
                                        <p:tgtEl>
                                          <p:spTgt spid="32784"/>
                                        </p:tgtEl>
                                        <p:attrNameLst>
                                          <p:attrName>ppt_w</p:attrName>
                                        </p:attrNameLst>
                                      </p:cBhvr>
                                      <p:tavLst>
                                        <p:tav tm="0">
                                          <p:val>
                                            <p:fltVal val="0"/>
                                          </p:val>
                                        </p:tav>
                                        <p:tav tm="100000">
                                          <p:val>
                                            <p:strVal val="#ppt_w"/>
                                          </p:val>
                                        </p:tav>
                                      </p:tavLst>
                                    </p:anim>
                                    <p:anim calcmode="lin" valueType="num">
                                      <p:cBhvr>
                                        <p:cTn id="132" dur="500" fill="hold"/>
                                        <p:tgtEl>
                                          <p:spTgt spid="32784"/>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32785"/>
                                        </p:tgtEl>
                                        <p:attrNameLst>
                                          <p:attrName>style.visibility</p:attrName>
                                        </p:attrNameLst>
                                      </p:cBhvr>
                                      <p:to>
                                        <p:strVal val="visible"/>
                                      </p:to>
                                    </p:set>
                                    <p:anim calcmode="lin" valueType="num">
                                      <p:cBhvr>
                                        <p:cTn id="135" dur="500" fill="hold"/>
                                        <p:tgtEl>
                                          <p:spTgt spid="32785"/>
                                        </p:tgtEl>
                                        <p:attrNameLst>
                                          <p:attrName>ppt_w</p:attrName>
                                        </p:attrNameLst>
                                      </p:cBhvr>
                                      <p:tavLst>
                                        <p:tav tm="0">
                                          <p:val>
                                            <p:fltVal val="0"/>
                                          </p:val>
                                        </p:tav>
                                        <p:tav tm="100000">
                                          <p:val>
                                            <p:strVal val="#ppt_w"/>
                                          </p:val>
                                        </p:tav>
                                      </p:tavLst>
                                    </p:anim>
                                    <p:anim calcmode="lin" valueType="num">
                                      <p:cBhvr>
                                        <p:cTn id="136" dur="500" fill="hold"/>
                                        <p:tgtEl>
                                          <p:spTgt spid="32785"/>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32786"/>
                                        </p:tgtEl>
                                        <p:attrNameLst>
                                          <p:attrName>style.visibility</p:attrName>
                                        </p:attrNameLst>
                                      </p:cBhvr>
                                      <p:to>
                                        <p:strVal val="visible"/>
                                      </p:to>
                                    </p:set>
                                    <p:anim calcmode="lin" valueType="num">
                                      <p:cBhvr>
                                        <p:cTn id="139" dur="500" fill="hold"/>
                                        <p:tgtEl>
                                          <p:spTgt spid="32786"/>
                                        </p:tgtEl>
                                        <p:attrNameLst>
                                          <p:attrName>ppt_w</p:attrName>
                                        </p:attrNameLst>
                                      </p:cBhvr>
                                      <p:tavLst>
                                        <p:tav tm="0">
                                          <p:val>
                                            <p:fltVal val="0"/>
                                          </p:val>
                                        </p:tav>
                                        <p:tav tm="100000">
                                          <p:val>
                                            <p:strVal val="#ppt_w"/>
                                          </p:val>
                                        </p:tav>
                                      </p:tavLst>
                                    </p:anim>
                                    <p:anim calcmode="lin" valueType="num">
                                      <p:cBhvr>
                                        <p:cTn id="140" dur="500" fill="hold"/>
                                        <p:tgtEl>
                                          <p:spTgt spid="32786"/>
                                        </p:tgtEl>
                                        <p:attrNameLst>
                                          <p:attrName>ppt_h</p:attrName>
                                        </p:attrNameLst>
                                      </p:cBhvr>
                                      <p:tavLst>
                                        <p:tav tm="0">
                                          <p:val>
                                            <p:flt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32787"/>
                                        </p:tgtEl>
                                        <p:attrNameLst>
                                          <p:attrName>style.visibility</p:attrName>
                                        </p:attrNameLst>
                                      </p:cBhvr>
                                      <p:to>
                                        <p:strVal val="visible"/>
                                      </p:to>
                                    </p:set>
                                    <p:anim calcmode="lin" valueType="num">
                                      <p:cBhvr>
                                        <p:cTn id="143" dur="500" fill="hold"/>
                                        <p:tgtEl>
                                          <p:spTgt spid="32787"/>
                                        </p:tgtEl>
                                        <p:attrNameLst>
                                          <p:attrName>ppt_w</p:attrName>
                                        </p:attrNameLst>
                                      </p:cBhvr>
                                      <p:tavLst>
                                        <p:tav tm="0">
                                          <p:val>
                                            <p:fltVal val="0"/>
                                          </p:val>
                                        </p:tav>
                                        <p:tav tm="100000">
                                          <p:val>
                                            <p:strVal val="#ppt_w"/>
                                          </p:val>
                                        </p:tav>
                                      </p:tavLst>
                                    </p:anim>
                                    <p:anim calcmode="lin" valueType="num">
                                      <p:cBhvr>
                                        <p:cTn id="144" dur="500" fill="hold"/>
                                        <p:tgtEl>
                                          <p:spTgt spid="32787"/>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childTnLst>
                                </p:cTn>
                              </p:par>
                              <p:par>
                                <p:cTn id="149" presetID="23" presetClass="entr" presetSubtype="16" fill="hold" nodeType="with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p:cTn id="151" dur="500" fill="hold"/>
                                        <p:tgtEl>
                                          <p:spTgt spid="4"/>
                                        </p:tgtEl>
                                        <p:attrNameLst>
                                          <p:attrName>ppt_w</p:attrName>
                                        </p:attrNameLst>
                                      </p:cBhvr>
                                      <p:tavLst>
                                        <p:tav tm="0">
                                          <p:val>
                                            <p:fltVal val="0"/>
                                          </p:val>
                                        </p:tav>
                                        <p:tav tm="100000">
                                          <p:val>
                                            <p:strVal val="#ppt_w"/>
                                          </p:val>
                                        </p:tav>
                                      </p:tavLst>
                                    </p:anim>
                                    <p:anim calcmode="lin" valueType="num">
                                      <p:cBhvr>
                                        <p:cTn id="152" dur="500" fill="hold"/>
                                        <p:tgtEl>
                                          <p:spTgt spid="4"/>
                                        </p:tgtEl>
                                        <p:attrNameLst>
                                          <p:attrName>ppt_h</p:attrName>
                                        </p:attrNameLst>
                                      </p:cBhvr>
                                      <p:tavLst>
                                        <p:tav tm="0">
                                          <p:val>
                                            <p:fltVal val="0"/>
                                          </p:val>
                                        </p:tav>
                                        <p:tav tm="100000">
                                          <p:val>
                                            <p:strVal val="#ppt_h"/>
                                          </p:val>
                                        </p:tav>
                                      </p:tavLst>
                                    </p:anim>
                                  </p:childTnLst>
                                </p:cTn>
                              </p:par>
                              <p:par>
                                <p:cTn id="153" presetID="23" presetClass="entr" presetSubtype="16" fill="hold" nodeType="withEffect">
                                  <p:stCondLst>
                                    <p:cond delay="0"/>
                                  </p:stCondLst>
                                  <p:childTnLst>
                                    <p:set>
                                      <p:cBhvr>
                                        <p:cTn id="154" dur="1" fill="hold">
                                          <p:stCondLst>
                                            <p:cond delay="0"/>
                                          </p:stCondLst>
                                        </p:cTn>
                                        <p:tgtEl>
                                          <p:spTgt spid="5"/>
                                        </p:tgtEl>
                                        <p:attrNameLst>
                                          <p:attrName>style.visibility</p:attrName>
                                        </p:attrNameLst>
                                      </p:cBhvr>
                                      <p:to>
                                        <p:strVal val="visible"/>
                                      </p:to>
                                    </p:set>
                                    <p:anim calcmode="lin" valueType="num">
                                      <p:cBhvr>
                                        <p:cTn id="155" dur="500" fill="hold"/>
                                        <p:tgtEl>
                                          <p:spTgt spid="5"/>
                                        </p:tgtEl>
                                        <p:attrNameLst>
                                          <p:attrName>ppt_w</p:attrName>
                                        </p:attrNameLst>
                                      </p:cBhvr>
                                      <p:tavLst>
                                        <p:tav tm="0">
                                          <p:val>
                                            <p:fltVal val="0"/>
                                          </p:val>
                                        </p:tav>
                                        <p:tav tm="100000">
                                          <p:val>
                                            <p:strVal val="#ppt_w"/>
                                          </p:val>
                                        </p:tav>
                                      </p:tavLst>
                                    </p:anim>
                                    <p:anim calcmode="lin" valueType="num">
                                      <p:cBhvr>
                                        <p:cTn id="156" dur="500" fill="hold"/>
                                        <p:tgtEl>
                                          <p:spTgt spid="5"/>
                                        </p:tgtEl>
                                        <p:attrNameLst>
                                          <p:attrName>ppt_h</p:attrName>
                                        </p:attrNameLst>
                                      </p:cBhvr>
                                      <p:tavLst>
                                        <p:tav tm="0">
                                          <p:val>
                                            <p:fltVal val="0"/>
                                          </p:val>
                                        </p:tav>
                                        <p:tav tm="100000">
                                          <p:val>
                                            <p:strVal val="#ppt_h"/>
                                          </p:val>
                                        </p:tav>
                                      </p:tavLst>
                                    </p:anim>
                                  </p:childTnLst>
                                </p:cTn>
                              </p:par>
                              <p:par>
                                <p:cTn id="157" presetID="23" presetClass="entr" presetSubtype="16" fill="hold" nodeType="withEffect">
                                  <p:stCondLst>
                                    <p:cond delay="0"/>
                                  </p:stCondLst>
                                  <p:childTnLst>
                                    <p:set>
                                      <p:cBhvr>
                                        <p:cTn id="158" dur="1" fill="hold">
                                          <p:stCondLst>
                                            <p:cond delay="0"/>
                                          </p:stCondLst>
                                        </p:cTn>
                                        <p:tgtEl>
                                          <p:spTgt spid="6"/>
                                        </p:tgtEl>
                                        <p:attrNameLst>
                                          <p:attrName>style.visibility</p:attrName>
                                        </p:attrNameLst>
                                      </p:cBhvr>
                                      <p:to>
                                        <p:strVal val="visible"/>
                                      </p:to>
                                    </p:set>
                                    <p:anim calcmode="lin" valueType="num">
                                      <p:cBhvr>
                                        <p:cTn id="159" dur="500" fill="hold"/>
                                        <p:tgtEl>
                                          <p:spTgt spid="6"/>
                                        </p:tgtEl>
                                        <p:attrNameLst>
                                          <p:attrName>ppt_w</p:attrName>
                                        </p:attrNameLst>
                                      </p:cBhvr>
                                      <p:tavLst>
                                        <p:tav tm="0">
                                          <p:val>
                                            <p:fltVal val="0"/>
                                          </p:val>
                                        </p:tav>
                                        <p:tav tm="100000">
                                          <p:val>
                                            <p:strVal val="#ppt_w"/>
                                          </p:val>
                                        </p:tav>
                                      </p:tavLst>
                                    </p:anim>
                                    <p:anim calcmode="lin" valueType="num">
                                      <p:cBhvr>
                                        <p:cTn id="1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ntr" presetSubtype="16" fill="hold" nodeType="clickEffect">
                                  <p:stCondLst>
                                    <p:cond delay="0"/>
                                  </p:stCondLst>
                                  <p:childTnLst>
                                    <p:set>
                                      <p:cBhvr>
                                        <p:cTn id="164" dur="1" fill="hold">
                                          <p:stCondLst>
                                            <p:cond delay="0"/>
                                          </p:stCondLst>
                                        </p:cTn>
                                        <p:tgtEl>
                                          <p:spTgt spid="32774"/>
                                        </p:tgtEl>
                                        <p:attrNameLst>
                                          <p:attrName>style.visibility</p:attrName>
                                        </p:attrNameLst>
                                      </p:cBhvr>
                                      <p:to>
                                        <p:strVal val="visible"/>
                                      </p:to>
                                    </p:set>
                                    <p:anim calcmode="lin" valueType="num">
                                      <p:cBhvr>
                                        <p:cTn id="165" dur="500" fill="hold"/>
                                        <p:tgtEl>
                                          <p:spTgt spid="32774"/>
                                        </p:tgtEl>
                                        <p:attrNameLst>
                                          <p:attrName>ppt_w</p:attrName>
                                        </p:attrNameLst>
                                      </p:cBhvr>
                                      <p:tavLst>
                                        <p:tav tm="0">
                                          <p:val>
                                            <p:fltVal val="0"/>
                                          </p:val>
                                        </p:tav>
                                        <p:tav tm="100000">
                                          <p:val>
                                            <p:strVal val="#ppt_w"/>
                                          </p:val>
                                        </p:tav>
                                      </p:tavLst>
                                    </p:anim>
                                    <p:anim calcmode="lin" valueType="num">
                                      <p:cBhvr>
                                        <p:cTn id="166" dur="500" fill="hold"/>
                                        <p:tgtEl>
                                          <p:spTgt spid="32774"/>
                                        </p:tgtEl>
                                        <p:attrNameLst>
                                          <p:attrName>ppt_h</p:attrName>
                                        </p:attrNameLst>
                                      </p:cBhvr>
                                      <p:tavLst>
                                        <p:tav tm="0">
                                          <p:val>
                                            <p:fltVal val="0"/>
                                          </p:val>
                                        </p:tav>
                                        <p:tav tm="100000">
                                          <p:val>
                                            <p:strVal val="#ppt_h"/>
                                          </p:val>
                                        </p:tav>
                                      </p:tavLst>
                                    </p:anim>
                                  </p:childTnLst>
                                </p:cTn>
                              </p:par>
                              <p:par>
                                <p:cTn id="167" presetID="23" presetClass="entr" presetSubtype="16" fill="hold" nodeType="withEffect">
                                  <p:stCondLst>
                                    <p:cond delay="0"/>
                                  </p:stCondLst>
                                  <p:childTnLst>
                                    <p:set>
                                      <p:cBhvr>
                                        <p:cTn id="168" dur="1" fill="hold">
                                          <p:stCondLst>
                                            <p:cond delay="0"/>
                                          </p:stCondLst>
                                        </p:cTn>
                                        <p:tgtEl>
                                          <p:spTgt spid="32775"/>
                                        </p:tgtEl>
                                        <p:attrNameLst>
                                          <p:attrName>style.visibility</p:attrName>
                                        </p:attrNameLst>
                                      </p:cBhvr>
                                      <p:to>
                                        <p:strVal val="visible"/>
                                      </p:to>
                                    </p:set>
                                    <p:anim calcmode="lin" valueType="num">
                                      <p:cBhvr>
                                        <p:cTn id="169" dur="500" fill="hold"/>
                                        <p:tgtEl>
                                          <p:spTgt spid="32775"/>
                                        </p:tgtEl>
                                        <p:attrNameLst>
                                          <p:attrName>ppt_w</p:attrName>
                                        </p:attrNameLst>
                                      </p:cBhvr>
                                      <p:tavLst>
                                        <p:tav tm="0">
                                          <p:val>
                                            <p:fltVal val="0"/>
                                          </p:val>
                                        </p:tav>
                                        <p:tav tm="100000">
                                          <p:val>
                                            <p:strVal val="#ppt_w"/>
                                          </p:val>
                                        </p:tav>
                                      </p:tavLst>
                                    </p:anim>
                                    <p:anim calcmode="lin" valueType="num">
                                      <p:cBhvr>
                                        <p:cTn id="170" dur="500" fill="hold"/>
                                        <p:tgtEl>
                                          <p:spTgt spid="32775"/>
                                        </p:tgtEl>
                                        <p:attrNameLst>
                                          <p:attrName>ppt_h</p:attrName>
                                        </p:attrNameLst>
                                      </p:cBhvr>
                                      <p:tavLst>
                                        <p:tav tm="0">
                                          <p:val>
                                            <p:fltVal val="0"/>
                                          </p:val>
                                        </p:tav>
                                        <p:tav tm="100000">
                                          <p:val>
                                            <p:strVal val="#ppt_h"/>
                                          </p:val>
                                        </p:tav>
                                      </p:tavLst>
                                    </p:anim>
                                  </p:childTnLst>
                                </p:cTn>
                              </p:par>
                              <p:par>
                                <p:cTn id="171" presetID="23" presetClass="entr" presetSubtype="16" fill="hold" nodeType="withEffect">
                                  <p:stCondLst>
                                    <p:cond delay="0"/>
                                  </p:stCondLst>
                                  <p:childTnLst>
                                    <p:set>
                                      <p:cBhvr>
                                        <p:cTn id="172" dur="1" fill="hold">
                                          <p:stCondLst>
                                            <p:cond delay="0"/>
                                          </p:stCondLst>
                                        </p:cTn>
                                        <p:tgtEl>
                                          <p:spTgt spid="32780"/>
                                        </p:tgtEl>
                                        <p:attrNameLst>
                                          <p:attrName>style.visibility</p:attrName>
                                        </p:attrNameLst>
                                      </p:cBhvr>
                                      <p:to>
                                        <p:strVal val="visible"/>
                                      </p:to>
                                    </p:set>
                                    <p:anim calcmode="lin" valueType="num">
                                      <p:cBhvr>
                                        <p:cTn id="173" dur="500" fill="hold"/>
                                        <p:tgtEl>
                                          <p:spTgt spid="32780"/>
                                        </p:tgtEl>
                                        <p:attrNameLst>
                                          <p:attrName>ppt_w</p:attrName>
                                        </p:attrNameLst>
                                      </p:cBhvr>
                                      <p:tavLst>
                                        <p:tav tm="0">
                                          <p:val>
                                            <p:fltVal val="0"/>
                                          </p:val>
                                        </p:tav>
                                        <p:tav tm="100000">
                                          <p:val>
                                            <p:strVal val="#ppt_w"/>
                                          </p:val>
                                        </p:tav>
                                      </p:tavLst>
                                    </p:anim>
                                    <p:anim calcmode="lin" valueType="num">
                                      <p:cBhvr>
                                        <p:cTn id="174" dur="500" fill="hold"/>
                                        <p:tgtEl>
                                          <p:spTgt spid="32780"/>
                                        </p:tgtEl>
                                        <p:attrNameLst>
                                          <p:attrName>ppt_h</p:attrName>
                                        </p:attrNameLst>
                                      </p:cBhvr>
                                      <p:tavLst>
                                        <p:tav tm="0">
                                          <p:val>
                                            <p:fltVal val="0"/>
                                          </p:val>
                                        </p:tav>
                                        <p:tav tm="100000">
                                          <p:val>
                                            <p:strVal val="#ppt_h"/>
                                          </p:val>
                                        </p:tav>
                                      </p:tavLst>
                                    </p:anim>
                                  </p:childTnLst>
                                </p:cTn>
                              </p:par>
                              <p:par>
                                <p:cTn id="175" presetID="23" presetClass="entr" presetSubtype="16" fill="hold" nodeType="withEffect">
                                  <p:stCondLst>
                                    <p:cond delay="0"/>
                                  </p:stCondLst>
                                  <p:childTnLst>
                                    <p:set>
                                      <p:cBhvr>
                                        <p:cTn id="176" dur="1" fill="hold">
                                          <p:stCondLst>
                                            <p:cond delay="0"/>
                                          </p:stCondLst>
                                        </p:cTn>
                                        <p:tgtEl>
                                          <p:spTgt spid="32781"/>
                                        </p:tgtEl>
                                        <p:attrNameLst>
                                          <p:attrName>style.visibility</p:attrName>
                                        </p:attrNameLst>
                                      </p:cBhvr>
                                      <p:to>
                                        <p:strVal val="visible"/>
                                      </p:to>
                                    </p:set>
                                    <p:anim calcmode="lin" valueType="num">
                                      <p:cBhvr>
                                        <p:cTn id="177" dur="500" fill="hold"/>
                                        <p:tgtEl>
                                          <p:spTgt spid="32781"/>
                                        </p:tgtEl>
                                        <p:attrNameLst>
                                          <p:attrName>ppt_w</p:attrName>
                                        </p:attrNameLst>
                                      </p:cBhvr>
                                      <p:tavLst>
                                        <p:tav tm="0">
                                          <p:val>
                                            <p:fltVal val="0"/>
                                          </p:val>
                                        </p:tav>
                                        <p:tav tm="100000">
                                          <p:val>
                                            <p:strVal val="#ppt_w"/>
                                          </p:val>
                                        </p:tav>
                                      </p:tavLst>
                                    </p:anim>
                                    <p:anim calcmode="lin" valueType="num">
                                      <p:cBhvr>
                                        <p:cTn id="178" dur="500" fill="hold"/>
                                        <p:tgtEl>
                                          <p:spTgt spid="32781"/>
                                        </p:tgtEl>
                                        <p:attrNameLst>
                                          <p:attrName>ppt_h</p:attrName>
                                        </p:attrNameLst>
                                      </p:cBhvr>
                                      <p:tavLst>
                                        <p:tav tm="0">
                                          <p:val>
                                            <p:fltVal val="0"/>
                                          </p:val>
                                        </p:tav>
                                        <p:tav tm="100000">
                                          <p:val>
                                            <p:strVal val="#ppt_h"/>
                                          </p:val>
                                        </p:tav>
                                      </p:tavLst>
                                    </p:anim>
                                  </p:childTnLst>
                                </p:cTn>
                              </p:par>
                              <p:par>
                                <p:cTn id="179" presetID="23" presetClass="entr" presetSubtype="16" fill="hold" grpId="0" nodeType="withEffect">
                                  <p:stCondLst>
                                    <p:cond delay="0"/>
                                  </p:stCondLst>
                                  <p:childTnLst>
                                    <p:set>
                                      <p:cBhvr>
                                        <p:cTn id="180" dur="1" fill="hold">
                                          <p:stCondLst>
                                            <p:cond delay="0"/>
                                          </p:stCondLst>
                                        </p:cTn>
                                        <p:tgtEl>
                                          <p:spTgt spid="32782"/>
                                        </p:tgtEl>
                                        <p:attrNameLst>
                                          <p:attrName>style.visibility</p:attrName>
                                        </p:attrNameLst>
                                      </p:cBhvr>
                                      <p:to>
                                        <p:strVal val="visible"/>
                                      </p:to>
                                    </p:set>
                                    <p:anim calcmode="lin" valueType="num">
                                      <p:cBhvr>
                                        <p:cTn id="181" dur="500" fill="hold"/>
                                        <p:tgtEl>
                                          <p:spTgt spid="32782"/>
                                        </p:tgtEl>
                                        <p:attrNameLst>
                                          <p:attrName>ppt_w</p:attrName>
                                        </p:attrNameLst>
                                      </p:cBhvr>
                                      <p:tavLst>
                                        <p:tav tm="0">
                                          <p:val>
                                            <p:fltVal val="0"/>
                                          </p:val>
                                        </p:tav>
                                        <p:tav tm="100000">
                                          <p:val>
                                            <p:strVal val="#ppt_w"/>
                                          </p:val>
                                        </p:tav>
                                      </p:tavLst>
                                    </p:anim>
                                    <p:anim calcmode="lin" valueType="num">
                                      <p:cBhvr>
                                        <p:cTn id="182" dur="500" fill="hold"/>
                                        <p:tgtEl>
                                          <p:spTgt spid="32782"/>
                                        </p:tgtEl>
                                        <p:attrNameLst>
                                          <p:attrName>ppt_h</p:attrName>
                                        </p:attrNameLst>
                                      </p:cBhvr>
                                      <p:tavLst>
                                        <p:tav tm="0">
                                          <p:val>
                                            <p:fltVal val="0"/>
                                          </p:val>
                                        </p:tav>
                                        <p:tav tm="100000">
                                          <p:val>
                                            <p:strVal val="#ppt_h"/>
                                          </p:val>
                                        </p:tav>
                                      </p:tavLst>
                                    </p:anim>
                                  </p:childTnLst>
                                </p:cTn>
                              </p:par>
                              <p:par>
                                <p:cTn id="183" presetID="23" presetClass="entr" presetSubtype="16" fill="hold" nodeType="withEffect">
                                  <p:stCondLst>
                                    <p:cond delay="0"/>
                                  </p:stCondLst>
                                  <p:childTnLst>
                                    <p:set>
                                      <p:cBhvr>
                                        <p:cTn id="184" dur="1" fill="hold">
                                          <p:stCondLst>
                                            <p:cond delay="0"/>
                                          </p:stCondLst>
                                        </p:cTn>
                                        <p:tgtEl>
                                          <p:spTgt spid="32783"/>
                                        </p:tgtEl>
                                        <p:attrNameLst>
                                          <p:attrName>style.visibility</p:attrName>
                                        </p:attrNameLst>
                                      </p:cBhvr>
                                      <p:to>
                                        <p:strVal val="visible"/>
                                      </p:to>
                                    </p:set>
                                    <p:anim calcmode="lin" valueType="num">
                                      <p:cBhvr>
                                        <p:cTn id="185" dur="500" fill="hold"/>
                                        <p:tgtEl>
                                          <p:spTgt spid="32783"/>
                                        </p:tgtEl>
                                        <p:attrNameLst>
                                          <p:attrName>ppt_w</p:attrName>
                                        </p:attrNameLst>
                                      </p:cBhvr>
                                      <p:tavLst>
                                        <p:tav tm="0">
                                          <p:val>
                                            <p:fltVal val="0"/>
                                          </p:val>
                                        </p:tav>
                                        <p:tav tm="100000">
                                          <p:val>
                                            <p:strVal val="#ppt_w"/>
                                          </p:val>
                                        </p:tav>
                                      </p:tavLst>
                                    </p:anim>
                                    <p:anim calcmode="lin" valueType="num">
                                      <p:cBhvr>
                                        <p:cTn id="186" dur="500" fill="hold"/>
                                        <p:tgtEl>
                                          <p:spTgt spid="32783"/>
                                        </p:tgtEl>
                                        <p:attrNameLst>
                                          <p:attrName>ppt_h</p:attrName>
                                        </p:attrNameLst>
                                      </p:cBhvr>
                                      <p:tavLst>
                                        <p:tav tm="0">
                                          <p:val>
                                            <p:fltVal val="0"/>
                                          </p:val>
                                        </p:tav>
                                        <p:tav tm="100000">
                                          <p:val>
                                            <p:strVal val="#ppt_h"/>
                                          </p:val>
                                        </p:tav>
                                      </p:tavLst>
                                    </p:anim>
                                  </p:childTnLst>
                                </p:cTn>
                              </p:par>
                              <p:par>
                                <p:cTn id="187" presetID="23" presetClass="entr" presetSubtype="16" fill="hold" nodeType="withEffect">
                                  <p:stCondLst>
                                    <p:cond delay="0"/>
                                  </p:stCondLst>
                                  <p:childTnLst>
                                    <p:set>
                                      <p:cBhvr>
                                        <p:cTn id="188" dur="1" fill="hold">
                                          <p:stCondLst>
                                            <p:cond delay="0"/>
                                          </p:stCondLst>
                                        </p:cTn>
                                        <p:tgtEl>
                                          <p:spTgt spid="7"/>
                                        </p:tgtEl>
                                        <p:attrNameLst>
                                          <p:attrName>style.visibility</p:attrName>
                                        </p:attrNameLst>
                                      </p:cBhvr>
                                      <p:to>
                                        <p:strVal val="visible"/>
                                      </p:to>
                                    </p:set>
                                    <p:anim calcmode="lin" valueType="num">
                                      <p:cBhvr>
                                        <p:cTn id="189" dur="500" fill="hold"/>
                                        <p:tgtEl>
                                          <p:spTgt spid="7"/>
                                        </p:tgtEl>
                                        <p:attrNameLst>
                                          <p:attrName>ppt_w</p:attrName>
                                        </p:attrNameLst>
                                      </p:cBhvr>
                                      <p:tavLst>
                                        <p:tav tm="0">
                                          <p:val>
                                            <p:fltVal val="0"/>
                                          </p:val>
                                        </p:tav>
                                        <p:tav tm="100000">
                                          <p:val>
                                            <p:strVal val="#ppt_w"/>
                                          </p:val>
                                        </p:tav>
                                      </p:tavLst>
                                    </p:anim>
                                    <p:anim calcmode="lin" valueType="num">
                                      <p:cBhvr>
                                        <p:cTn id="190" dur="500" fill="hold"/>
                                        <p:tgtEl>
                                          <p:spTgt spid="7"/>
                                        </p:tgtEl>
                                        <p:attrNameLst>
                                          <p:attrName>ppt_h</p:attrName>
                                        </p:attrNameLst>
                                      </p:cBhvr>
                                      <p:tavLst>
                                        <p:tav tm="0">
                                          <p:val>
                                            <p:fltVal val="0"/>
                                          </p:val>
                                        </p:tav>
                                        <p:tav tm="100000">
                                          <p:val>
                                            <p:strVal val="#ppt_h"/>
                                          </p:val>
                                        </p:tav>
                                      </p:tavLst>
                                    </p:anim>
                                  </p:childTnLst>
                                </p:cTn>
                              </p:par>
                              <p:par>
                                <p:cTn id="191" presetID="23" presetClass="entr" presetSubtype="16" fill="hold" nodeType="withEffect">
                                  <p:stCondLst>
                                    <p:cond delay="0"/>
                                  </p:stCondLst>
                                  <p:childTnLst>
                                    <p:set>
                                      <p:cBhvr>
                                        <p:cTn id="192" dur="1" fill="hold">
                                          <p:stCondLst>
                                            <p:cond delay="0"/>
                                          </p:stCondLst>
                                        </p:cTn>
                                        <p:tgtEl>
                                          <p:spTgt spid="8"/>
                                        </p:tgtEl>
                                        <p:attrNameLst>
                                          <p:attrName>style.visibility</p:attrName>
                                        </p:attrNameLst>
                                      </p:cBhvr>
                                      <p:to>
                                        <p:strVal val="visible"/>
                                      </p:to>
                                    </p:set>
                                    <p:anim calcmode="lin" valueType="num">
                                      <p:cBhvr>
                                        <p:cTn id="193" dur="500" fill="hold"/>
                                        <p:tgtEl>
                                          <p:spTgt spid="8"/>
                                        </p:tgtEl>
                                        <p:attrNameLst>
                                          <p:attrName>ppt_w</p:attrName>
                                        </p:attrNameLst>
                                      </p:cBhvr>
                                      <p:tavLst>
                                        <p:tav tm="0">
                                          <p:val>
                                            <p:fltVal val="0"/>
                                          </p:val>
                                        </p:tav>
                                        <p:tav tm="100000">
                                          <p:val>
                                            <p:strVal val="#ppt_w"/>
                                          </p:val>
                                        </p:tav>
                                      </p:tavLst>
                                    </p:anim>
                                    <p:anim calcmode="lin" valueType="num">
                                      <p:cBhvr>
                                        <p:cTn id="194" dur="500" fill="hold"/>
                                        <p:tgtEl>
                                          <p:spTgt spid="8"/>
                                        </p:tgtEl>
                                        <p:attrNameLst>
                                          <p:attrName>ppt_h</p:attrName>
                                        </p:attrNameLst>
                                      </p:cBhvr>
                                      <p:tavLst>
                                        <p:tav tm="0">
                                          <p:val>
                                            <p:fltVal val="0"/>
                                          </p:val>
                                        </p:tav>
                                        <p:tav tm="100000">
                                          <p:val>
                                            <p:strVal val="#ppt_h"/>
                                          </p:val>
                                        </p:tav>
                                      </p:tavLst>
                                    </p:anim>
                                  </p:childTnLst>
                                </p:cTn>
                              </p:par>
                              <p:par>
                                <p:cTn id="195" presetID="23" presetClass="entr" presetSubtype="16" fill="hold" nodeType="withEffect">
                                  <p:stCondLst>
                                    <p:cond delay="0"/>
                                  </p:stCondLst>
                                  <p:childTnLst>
                                    <p:set>
                                      <p:cBhvr>
                                        <p:cTn id="196" dur="1" fill="hold">
                                          <p:stCondLst>
                                            <p:cond delay="0"/>
                                          </p:stCondLst>
                                        </p:cTn>
                                        <p:tgtEl>
                                          <p:spTgt spid="10"/>
                                        </p:tgtEl>
                                        <p:attrNameLst>
                                          <p:attrName>style.visibility</p:attrName>
                                        </p:attrNameLst>
                                      </p:cBhvr>
                                      <p:to>
                                        <p:strVal val="visible"/>
                                      </p:to>
                                    </p:set>
                                    <p:anim calcmode="lin" valueType="num">
                                      <p:cBhvr>
                                        <p:cTn id="197" dur="500" fill="hold"/>
                                        <p:tgtEl>
                                          <p:spTgt spid="10"/>
                                        </p:tgtEl>
                                        <p:attrNameLst>
                                          <p:attrName>ppt_w</p:attrName>
                                        </p:attrNameLst>
                                      </p:cBhvr>
                                      <p:tavLst>
                                        <p:tav tm="0">
                                          <p:val>
                                            <p:fltVal val="0"/>
                                          </p:val>
                                        </p:tav>
                                        <p:tav tm="100000">
                                          <p:val>
                                            <p:strVal val="#ppt_w"/>
                                          </p:val>
                                        </p:tav>
                                      </p:tavLst>
                                    </p:anim>
                                    <p:anim calcmode="lin" valueType="num">
                                      <p:cBhvr>
                                        <p:cTn id="19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99" fill="hold">
                      <p:stCondLst>
                        <p:cond delay="indefinite"/>
                      </p:stCondLst>
                      <p:childTnLst>
                        <p:par>
                          <p:cTn id="200" fill="hold">
                            <p:stCondLst>
                              <p:cond delay="0"/>
                            </p:stCondLst>
                            <p:childTnLst>
                              <p:par>
                                <p:cTn id="201" presetID="23" presetClass="entr" presetSubtype="16" fill="hold" nodeType="clickEffect">
                                  <p:stCondLst>
                                    <p:cond delay="0"/>
                                  </p:stCondLst>
                                  <p:childTnLst>
                                    <p:set>
                                      <p:cBhvr>
                                        <p:cTn id="202" dur="1" fill="hold">
                                          <p:stCondLst>
                                            <p:cond delay="0"/>
                                          </p:stCondLst>
                                        </p:cTn>
                                        <p:tgtEl>
                                          <p:spTgt spid="32777"/>
                                        </p:tgtEl>
                                        <p:attrNameLst>
                                          <p:attrName>style.visibility</p:attrName>
                                        </p:attrNameLst>
                                      </p:cBhvr>
                                      <p:to>
                                        <p:strVal val="visible"/>
                                      </p:to>
                                    </p:set>
                                    <p:anim calcmode="lin" valueType="num">
                                      <p:cBhvr>
                                        <p:cTn id="203" dur="500" fill="hold"/>
                                        <p:tgtEl>
                                          <p:spTgt spid="32777"/>
                                        </p:tgtEl>
                                        <p:attrNameLst>
                                          <p:attrName>ppt_w</p:attrName>
                                        </p:attrNameLst>
                                      </p:cBhvr>
                                      <p:tavLst>
                                        <p:tav tm="0">
                                          <p:val>
                                            <p:fltVal val="0"/>
                                          </p:val>
                                        </p:tav>
                                        <p:tav tm="100000">
                                          <p:val>
                                            <p:strVal val="#ppt_w"/>
                                          </p:val>
                                        </p:tav>
                                      </p:tavLst>
                                    </p:anim>
                                    <p:anim calcmode="lin" valueType="num">
                                      <p:cBhvr>
                                        <p:cTn id="204" dur="500" fill="hold"/>
                                        <p:tgtEl>
                                          <p:spTgt spid="32777"/>
                                        </p:tgtEl>
                                        <p:attrNameLst>
                                          <p:attrName>ppt_h</p:attrName>
                                        </p:attrNameLst>
                                      </p:cBhvr>
                                      <p:tavLst>
                                        <p:tav tm="0">
                                          <p:val>
                                            <p:fltVal val="0"/>
                                          </p:val>
                                        </p:tav>
                                        <p:tav tm="100000">
                                          <p:val>
                                            <p:strVal val="#ppt_h"/>
                                          </p:val>
                                        </p:tav>
                                      </p:tavLst>
                                    </p:anim>
                                  </p:childTnLst>
                                </p:cTn>
                              </p:par>
                              <p:par>
                                <p:cTn id="205" presetID="23" presetClass="entr" presetSubtype="16" fill="hold" nodeType="withEffect">
                                  <p:stCondLst>
                                    <p:cond delay="0"/>
                                  </p:stCondLst>
                                  <p:childTnLst>
                                    <p:set>
                                      <p:cBhvr>
                                        <p:cTn id="206" dur="1" fill="hold">
                                          <p:stCondLst>
                                            <p:cond delay="0"/>
                                          </p:stCondLst>
                                        </p:cTn>
                                        <p:tgtEl>
                                          <p:spTgt spid="32778"/>
                                        </p:tgtEl>
                                        <p:attrNameLst>
                                          <p:attrName>style.visibility</p:attrName>
                                        </p:attrNameLst>
                                      </p:cBhvr>
                                      <p:to>
                                        <p:strVal val="visible"/>
                                      </p:to>
                                    </p:set>
                                    <p:anim calcmode="lin" valueType="num">
                                      <p:cBhvr>
                                        <p:cTn id="207" dur="500" fill="hold"/>
                                        <p:tgtEl>
                                          <p:spTgt spid="32778"/>
                                        </p:tgtEl>
                                        <p:attrNameLst>
                                          <p:attrName>ppt_w</p:attrName>
                                        </p:attrNameLst>
                                      </p:cBhvr>
                                      <p:tavLst>
                                        <p:tav tm="0">
                                          <p:val>
                                            <p:fltVal val="0"/>
                                          </p:val>
                                        </p:tav>
                                        <p:tav tm="100000">
                                          <p:val>
                                            <p:strVal val="#ppt_w"/>
                                          </p:val>
                                        </p:tav>
                                      </p:tavLst>
                                    </p:anim>
                                    <p:anim calcmode="lin" valueType="num">
                                      <p:cBhvr>
                                        <p:cTn id="208" dur="500" fill="hold"/>
                                        <p:tgtEl>
                                          <p:spTgt spid="32778"/>
                                        </p:tgtEl>
                                        <p:attrNameLst>
                                          <p:attrName>ppt_h</p:attrName>
                                        </p:attrNameLst>
                                      </p:cBhvr>
                                      <p:tavLst>
                                        <p:tav tm="0">
                                          <p:val>
                                            <p:fltVal val="0"/>
                                          </p:val>
                                        </p:tav>
                                        <p:tav tm="100000">
                                          <p:val>
                                            <p:strVal val="#ppt_h"/>
                                          </p:val>
                                        </p:tav>
                                      </p:tavLst>
                                    </p:anim>
                                  </p:childTnLst>
                                </p:cTn>
                              </p:par>
                              <p:par>
                                <p:cTn id="209" presetID="23" presetClass="entr" presetSubtype="16" fill="hold" nodeType="withEffect">
                                  <p:stCondLst>
                                    <p:cond delay="0"/>
                                  </p:stCondLst>
                                  <p:childTnLst>
                                    <p:set>
                                      <p:cBhvr>
                                        <p:cTn id="210" dur="1" fill="hold">
                                          <p:stCondLst>
                                            <p:cond delay="0"/>
                                          </p:stCondLst>
                                        </p:cTn>
                                        <p:tgtEl>
                                          <p:spTgt spid="32779"/>
                                        </p:tgtEl>
                                        <p:attrNameLst>
                                          <p:attrName>style.visibility</p:attrName>
                                        </p:attrNameLst>
                                      </p:cBhvr>
                                      <p:to>
                                        <p:strVal val="visible"/>
                                      </p:to>
                                    </p:set>
                                    <p:anim calcmode="lin" valueType="num">
                                      <p:cBhvr>
                                        <p:cTn id="211" dur="500" fill="hold"/>
                                        <p:tgtEl>
                                          <p:spTgt spid="32779"/>
                                        </p:tgtEl>
                                        <p:attrNameLst>
                                          <p:attrName>ppt_w</p:attrName>
                                        </p:attrNameLst>
                                      </p:cBhvr>
                                      <p:tavLst>
                                        <p:tav tm="0">
                                          <p:val>
                                            <p:fltVal val="0"/>
                                          </p:val>
                                        </p:tav>
                                        <p:tav tm="100000">
                                          <p:val>
                                            <p:strVal val="#ppt_w"/>
                                          </p:val>
                                        </p:tav>
                                      </p:tavLst>
                                    </p:anim>
                                    <p:anim calcmode="lin" valueType="num">
                                      <p:cBhvr>
                                        <p:cTn id="212" dur="500" fill="hold"/>
                                        <p:tgtEl>
                                          <p:spTgt spid="32779"/>
                                        </p:tgtEl>
                                        <p:attrNameLst>
                                          <p:attrName>ppt_h</p:attrName>
                                        </p:attrNameLst>
                                      </p:cBhvr>
                                      <p:tavLst>
                                        <p:tav tm="0">
                                          <p:val>
                                            <p:fltVal val="0"/>
                                          </p:val>
                                        </p:tav>
                                        <p:tav tm="100000">
                                          <p:val>
                                            <p:strVal val="#ppt_h"/>
                                          </p:val>
                                        </p:tav>
                                      </p:tavLst>
                                    </p:anim>
                                  </p:childTnLst>
                                </p:cTn>
                              </p:par>
                              <p:par>
                                <p:cTn id="213" presetID="23" presetClass="entr" presetSubtype="16" fill="hold" nodeType="withEffect">
                                  <p:stCondLst>
                                    <p:cond delay="0"/>
                                  </p:stCondLst>
                                  <p:childTnLst>
                                    <p:set>
                                      <p:cBhvr>
                                        <p:cTn id="214" dur="1" fill="hold">
                                          <p:stCondLst>
                                            <p:cond delay="0"/>
                                          </p:stCondLst>
                                        </p:cTn>
                                        <p:tgtEl>
                                          <p:spTgt spid="9"/>
                                        </p:tgtEl>
                                        <p:attrNameLst>
                                          <p:attrName>style.visibility</p:attrName>
                                        </p:attrNameLst>
                                      </p:cBhvr>
                                      <p:to>
                                        <p:strVal val="visible"/>
                                      </p:to>
                                    </p:set>
                                    <p:anim calcmode="lin" valueType="num">
                                      <p:cBhvr>
                                        <p:cTn id="215" dur="500" fill="hold"/>
                                        <p:tgtEl>
                                          <p:spTgt spid="9"/>
                                        </p:tgtEl>
                                        <p:attrNameLst>
                                          <p:attrName>ppt_w</p:attrName>
                                        </p:attrNameLst>
                                      </p:cBhvr>
                                      <p:tavLst>
                                        <p:tav tm="0">
                                          <p:val>
                                            <p:fltVal val="0"/>
                                          </p:val>
                                        </p:tav>
                                        <p:tav tm="100000">
                                          <p:val>
                                            <p:strVal val="#ppt_w"/>
                                          </p:val>
                                        </p:tav>
                                      </p:tavLst>
                                    </p:anim>
                                    <p:anim calcmode="lin" valueType="num">
                                      <p:cBhvr>
                                        <p:cTn id="2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7" fill="hold">
                      <p:stCondLst>
                        <p:cond delay="indefinite"/>
                      </p:stCondLst>
                      <p:childTnLst>
                        <p:par>
                          <p:cTn id="218" fill="hold">
                            <p:stCondLst>
                              <p:cond delay="0"/>
                            </p:stCondLst>
                            <p:childTnLst>
                              <p:par>
                                <p:cTn id="219" presetID="23" presetClass="entr" presetSubtype="16" fill="hold" nodeType="clickEffect">
                                  <p:stCondLst>
                                    <p:cond delay="0"/>
                                  </p:stCondLst>
                                  <p:childTnLst>
                                    <p:set>
                                      <p:cBhvr>
                                        <p:cTn id="220" dur="1" fill="hold">
                                          <p:stCondLst>
                                            <p:cond delay="0"/>
                                          </p:stCondLst>
                                        </p:cTn>
                                        <p:tgtEl>
                                          <p:spTgt spid="32776"/>
                                        </p:tgtEl>
                                        <p:attrNameLst>
                                          <p:attrName>style.visibility</p:attrName>
                                        </p:attrNameLst>
                                      </p:cBhvr>
                                      <p:to>
                                        <p:strVal val="visible"/>
                                      </p:to>
                                    </p:set>
                                    <p:anim calcmode="lin" valueType="num">
                                      <p:cBhvr>
                                        <p:cTn id="221" dur="500" fill="hold"/>
                                        <p:tgtEl>
                                          <p:spTgt spid="32776"/>
                                        </p:tgtEl>
                                        <p:attrNameLst>
                                          <p:attrName>ppt_w</p:attrName>
                                        </p:attrNameLst>
                                      </p:cBhvr>
                                      <p:tavLst>
                                        <p:tav tm="0">
                                          <p:val>
                                            <p:fltVal val="0"/>
                                          </p:val>
                                        </p:tav>
                                        <p:tav tm="100000">
                                          <p:val>
                                            <p:strVal val="#ppt_w"/>
                                          </p:val>
                                        </p:tav>
                                      </p:tavLst>
                                    </p:anim>
                                    <p:anim calcmode="lin" valueType="num">
                                      <p:cBhvr>
                                        <p:cTn id="222" dur="500" fill="hold"/>
                                        <p:tgtEl>
                                          <p:spTgt spid="32776"/>
                                        </p:tgtEl>
                                        <p:attrNameLst>
                                          <p:attrName>ppt_h</p:attrName>
                                        </p:attrNameLst>
                                      </p:cBhvr>
                                      <p:tavLst>
                                        <p:tav tm="0">
                                          <p:val>
                                            <p:fltVal val="0"/>
                                          </p:val>
                                        </p:tav>
                                        <p:tav tm="100000">
                                          <p:val>
                                            <p:strVal val="#ppt_h"/>
                                          </p:val>
                                        </p:tav>
                                      </p:tavLst>
                                    </p:anim>
                                  </p:childTnLst>
                                </p:cTn>
                              </p:par>
                              <p:par>
                                <p:cTn id="223" presetID="23" presetClass="entr" presetSubtype="16" fill="hold" nodeType="withEffect">
                                  <p:stCondLst>
                                    <p:cond delay="0"/>
                                  </p:stCondLst>
                                  <p:childTnLst>
                                    <p:set>
                                      <p:cBhvr>
                                        <p:cTn id="224" dur="1" fill="hold">
                                          <p:stCondLst>
                                            <p:cond delay="0"/>
                                          </p:stCondLst>
                                        </p:cTn>
                                        <p:tgtEl>
                                          <p:spTgt spid="11"/>
                                        </p:tgtEl>
                                        <p:attrNameLst>
                                          <p:attrName>style.visibility</p:attrName>
                                        </p:attrNameLst>
                                      </p:cBhvr>
                                      <p:to>
                                        <p:strVal val="visible"/>
                                      </p:to>
                                    </p:set>
                                    <p:anim calcmode="lin" valueType="num">
                                      <p:cBhvr>
                                        <p:cTn id="225" dur="500" fill="hold"/>
                                        <p:tgtEl>
                                          <p:spTgt spid="11"/>
                                        </p:tgtEl>
                                        <p:attrNameLst>
                                          <p:attrName>ppt_w</p:attrName>
                                        </p:attrNameLst>
                                      </p:cBhvr>
                                      <p:tavLst>
                                        <p:tav tm="0">
                                          <p:val>
                                            <p:fltVal val="0"/>
                                          </p:val>
                                        </p:tav>
                                        <p:tav tm="100000">
                                          <p:val>
                                            <p:strVal val="#ppt_w"/>
                                          </p:val>
                                        </p:tav>
                                      </p:tavLst>
                                    </p:anim>
                                    <p:anim calcmode="lin" valueType="num">
                                      <p:cBhvr>
                                        <p:cTn id="2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2" grpId="1" animBg="1"/>
      <p:bldP spid="32785" grpId="0" animBg="1"/>
      <p:bldP spid="32785" grpId="1" animBg="1"/>
      <p:bldP spid="32786" grpId="0" animBg="1"/>
      <p:bldP spid="3278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a:ln w="12700">
            <a:noFill/>
            <a:miter lim="800000"/>
            <a:headEnd/>
            <a:tailEnd/>
          </a:ln>
        </p:spPr>
      </p:pic>
      <p:sp>
        <p:nvSpPr>
          <p:cNvPr id="25603" name="Text Box 2"/>
          <p:cNvSpPr txBox="1">
            <a:spLocks noChangeArrowheads="1"/>
          </p:cNvSpPr>
          <p:nvPr/>
        </p:nvSpPr>
        <p:spPr bwMode="auto">
          <a:xfrm>
            <a:off x="8445500" y="6467475"/>
            <a:ext cx="241300" cy="254000"/>
          </a:xfrm>
          <a:prstGeom prst="rect">
            <a:avLst/>
          </a:prstGeom>
          <a:noFill/>
          <a:ln w="12700">
            <a:noFill/>
            <a:miter lim="800000"/>
            <a:headEnd/>
            <a:tailEnd/>
          </a:ln>
        </p:spPr>
        <p:txBody>
          <a:bodyPr wrap="none" anchor="ctr"/>
          <a:lstStyle/>
          <a:p>
            <a:pPr algn="r"/>
            <a:fld id="{F177CA41-ED30-4491-B069-8AC1BC1D66DF}" type="slidenum">
              <a:rPr lang="en-US" sz="1200">
                <a:solidFill>
                  <a:srgbClr val="878787"/>
                </a:solidFill>
                <a:latin typeface="Gill Sans MT" pitchFamily="34" charset="0"/>
                <a:ea typeface="Gill Sans MT" pitchFamily="34" charset="0"/>
                <a:cs typeface="Gill Sans MT" pitchFamily="34" charset="0"/>
                <a:sym typeface="Gill Sans MT" pitchFamily="34" charset="0"/>
              </a:rPr>
              <a:pPr algn="r"/>
              <a:t>9</a:t>
            </a:fld>
            <a:endParaRPr lang="en-US" sz="1200">
              <a:solidFill>
                <a:srgbClr val="878787"/>
              </a:solidFill>
              <a:latin typeface="Gill Sans MT" pitchFamily="34" charset="0"/>
              <a:ea typeface="Gill Sans MT" pitchFamily="34" charset="0"/>
              <a:cs typeface="Gill Sans MT" pitchFamily="34" charset="0"/>
              <a:sym typeface="Gill Sans MT" pitchFamily="34" charset="0"/>
            </a:endParaRPr>
          </a:p>
        </p:txBody>
      </p:sp>
      <p:sp>
        <p:nvSpPr>
          <p:cNvPr id="25604" name="Rectangle 3"/>
          <p:cNvSpPr>
            <a:spLocks noGrp="1" noChangeArrowheads="1"/>
          </p:cNvSpPr>
          <p:nvPr>
            <p:ph type="title"/>
          </p:nvPr>
        </p:nvSpPr>
        <p:spPr/>
        <p:txBody>
          <a:bodyPr/>
          <a:lstStyle/>
          <a:p>
            <a:pPr eaLnBrk="1" hangingPunct="1"/>
            <a:r>
              <a:rPr lang="en-US" dirty="0" smtClean="0"/>
              <a:t>PRODUCT DESIGN STUDIO-I</a:t>
            </a:r>
          </a:p>
        </p:txBody>
      </p:sp>
      <p:sp>
        <p:nvSpPr>
          <p:cNvPr id="34820" name="Rectangle 4"/>
          <p:cNvSpPr>
            <a:spLocks noGrp="1" noChangeArrowheads="1"/>
          </p:cNvSpPr>
          <p:nvPr>
            <p:ph type="body" idx="1"/>
          </p:nvPr>
        </p:nvSpPr>
        <p:spPr>
          <a:xfrm>
            <a:off x="457200" y="1712913"/>
            <a:ext cx="8229600" cy="4527550"/>
          </a:xfrm>
        </p:spPr>
        <p:txBody>
          <a:bodyPr lIns="25400" tIns="25400" rIns="25400" bIns="25400"/>
          <a:lstStyle/>
          <a:p>
            <a:pPr marL="525463" indent="-393700" eaLnBrk="1" hangingPunct="1"/>
            <a:r>
              <a:rPr lang="en-US" dirty="0" smtClean="0"/>
              <a:t>Course Format</a:t>
            </a:r>
          </a:p>
          <a:p>
            <a:pPr marL="1282700" lvl="2" indent="-393700" eaLnBrk="1" hangingPunct="1">
              <a:buFont typeface="Calibri" pitchFamily="34" charset="0"/>
              <a:buChar char="-"/>
            </a:pPr>
            <a:r>
              <a:rPr lang="en-US" dirty="0" smtClean="0"/>
              <a:t>180 hrs </a:t>
            </a:r>
          </a:p>
          <a:p>
            <a:pPr marL="525463" indent="-393700" eaLnBrk="1" hangingPunct="1"/>
            <a:r>
              <a:rPr lang="en-US" dirty="0" smtClean="0"/>
              <a:t>STEAM-Standards based</a:t>
            </a:r>
          </a:p>
          <a:p>
            <a:pPr marL="525463" indent="-393700" eaLnBrk="1" hangingPunct="1"/>
            <a:r>
              <a:rPr lang="en-US" dirty="0" smtClean="0"/>
              <a:t>Project-based </a:t>
            </a:r>
          </a:p>
          <a:p>
            <a:pPr marL="525463" indent="-393700" eaLnBrk="1" hangingPunct="1"/>
            <a:r>
              <a:rPr lang="en-US" dirty="0" smtClean="0"/>
              <a:t>Studio projects in multiple materials/process</a:t>
            </a:r>
          </a:p>
          <a:p>
            <a:pPr marL="525463" indent="-393700" eaLnBrk="1" hangingPunct="1"/>
            <a:r>
              <a:rPr lang="en-US" dirty="0" smtClean="0"/>
              <a:t>Rooted in the Design Process</a:t>
            </a:r>
          </a:p>
        </p:txBody>
      </p:sp>
      <p:sp>
        <p:nvSpPr>
          <p:cNvPr id="25606" name="Rectangle 5"/>
          <p:cNvSpPr>
            <a:spLocks/>
          </p:cNvSpPr>
          <p:nvPr/>
        </p:nvSpPr>
        <p:spPr bwMode="auto">
          <a:xfrm>
            <a:off x="546100" y="1117600"/>
            <a:ext cx="5689600" cy="546100"/>
          </a:xfrm>
          <a:prstGeom prst="rect">
            <a:avLst/>
          </a:prstGeom>
          <a:noFill/>
          <a:ln w="12700">
            <a:noFill/>
            <a:miter lim="800000"/>
            <a:headEnd/>
            <a:tailEnd/>
          </a:ln>
        </p:spPr>
        <p:txBody>
          <a:bodyPr lIns="0" tIns="0" rIns="0" bIns="0"/>
          <a:lstStyle/>
          <a:p>
            <a:pPr algn="l"/>
            <a:r>
              <a:rPr lang="en-US" sz="3200" u="sng">
                <a:solidFill>
                  <a:schemeClr val="tx1"/>
                </a:solidFill>
                <a:latin typeface="Gill Sans MT Bold" charset="0"/>
                <a:ea typeface="Gill Sans MT Bold" charset="0"/>
                <a:cs typeface="Gill Sans MT Bold" charset="0"/>
                <a:sym typeface="Gill Sans MT Bold" charset="0"/>
              </a:rPr>
              <a:t>Fall 2010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p:cTn id="7" dur="500" fill="hold"/>
                                        <p:tgtEl>
                                          <p:spTgt spid="348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anim calcmode="lin" valueType="num">
                                      <p:cBhvr>
                                        <p:cTn id="11" dur="500" fill="hold"/>
                                        <p:tgtEl>
                                          <p:spTgt spid="3482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48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calcmode="lin" valueType="num">
                                      <p:cBhvr>
                                        <p:cTn id="17" dur="500" fill="hold"/>
                                        <p:tgtEl>
                                          <p:spTgt spid="3482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48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4820">
                                            <p:txEl>
                                              <p:pRg st="3" end="3"/>
                                            </p:txEl>
                                          </p:spTgt>
                                        </p:tgtEl>
                                        <p:attrNameLst>
                                          <p:attrName>style.visibility</p:attrName>
                                        </p:attrNameLst>
                                      </p:cBhvr>
                                      <p:to>
                                        <p:strVal val="visible"/>
                                      </p:to>
                                    </p:set>
                                    <p:anim calcmode="lin" valueType="num">
                                      <p:cBhvr>
                                        <p:cTn id="23" dur="500" fill="hold"/>
                                        <p:tgtEl>
                                          <p:spTgt spid="34820">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48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820">
                                            <p:txEl>
                                              <p:pRg st="4" end="4"/>
                                            </p:txEl>
                                          </p:spTgt>
                                        </p:tgtEl>
                                        <p:attrNameLst>
                                          <p:attrName>style.visibility</p:attrName>
                                        </p:attrNameLst>
                                      </p:cBhvr>
                                      <p:to>
                                        <p:strVal val="visible"/>
                                      </p:to>
                                    </p:set>
                                    <p:anim calcmode="lin" valueType="num">
                                      <p:cBhvr>
                                        <p:cTn id="29" dur="500" fill="hold"/>
                                        <p:tgtEl>
                                          <p:spTgt spid="3482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48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4820">
                                            <p:txEl>
                                              <p:pRg st="5" end="5"/>
                                            </p:txEl>
                                          </p:spTgt>
                                        </p:tgtEl>
                                        <p:attrNameLst>
                                          <p:attrName>style.visibility</p:attrName>
                                        </p:attrNameLst>
                                      </p:cBhvr>
                                      <p:to>
                                        <p:strVal val="visible"/>
                                      </p:to>
                                    </p:set>
                                    <p:anim calcmode="lin" valueType="num">
                                      <p:cBhvr>
                                        <p:cTn id="35" dur="500" fill="hold"/>
                                        <p:tgtEl>
                                          <p:spTgt spid="34820">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4820">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bldLvl="5" autoUpdateAnimBg="0"/>
    </p:bld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6BFF28"/>
      </a:accent1>
      <a:accent2>
        <a:srgbClr val="333399"/>
      </a:accent2>
      <a:accent3>
        <a:srgbClr val="FFFFFF"/>
      </a:accent3>
      <a:accent4>
        <a:srgbClr val="000000"/>
      </a:accent4>
      <a:accent5>
        <a:srgbClr val="BAFFAC"/>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 No Graphics">
  <a:themeElements>
    <a:clrScheme name="Default - Title and Content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 No Graphics">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TotalTime>
  <Pages>0</Pages>
  <Words>3476</Words>
  <Characters>0</Characters>
  <Application>Microsoft Office PowerPoint</Application>
  <PresentationFormat>On-screen Show (4:3)</PresentationFormat>
  <Lines>0</Lines>
  <Paragraphs>325</Paragraphs>
  <Slides>25</Slides>
  <Notes>18</Notes>
  <HiddenSlides>0</HiddenSlides>
  <MMClips>1</MMClips>
  <ScaleCrop>false</ScaleCrop>
  <HeadingPairs>
    <vt:vector size="4" baseType="variant">
      <vt:variant>
        <vt:lpstr>Theme</vt:lpstr>
      </vt:variant>
      <vt:variant>
        <vt:i4>17</vt:i4>
      </vt:variant>
      <vt:variant>
        <vt:lpstr>Slide Titles</vt:lpstr>
      </vt:variant>
      <vt:variant>
        <vt:i4>25</vt:i4>
      </vt:variant>
    </vt:vector>
  </HeadingPairs>
  <TitlesOfParts>
    <vt:vector size="42" baseType="lpstr">
      <vt:lpstr>Default - Title Slide</vt:lpstr>
      <vt:lpstr>Default - Title and Content</vt:lpstr>
      <vt:lpstr>Default - Title and Content - No Graphics</vt:lpstr>
      <vt:lpstr>Bullets</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PRODUCT DESIGN –  CONCEPTUALIZING THE FUTURE</vt:lpstr>
      <vt:lpstr>OBJECTIVES</vt:lpstr>
      <vt:lpstr>Slide 3</vt:lpstr>
      <vt:lpstr>WHY DESIGN?</vt:lpstr>
      <vt:lpstr>WHY DESIGN?</vt:lpstr>
      <vt:lpstr>THE VISION</vt:lpstr>
      <vt:lpstr>SB70 COMMUNITY COLLABORATIVE WIP GRANT</vt:lpstr>
      <vt:lpstr>PATHWAY</vt:lpstr>
      <vt:lpstr>PRODUCT DESIGN STUDIO-I</vt:lpstr>
      <vt:lpstr>DESIGN PROCESS</vt:lpstr>
      <vt:lpstr>PRODUCT DESIGN STUDIO-II</vt:lpstr>
      <vt:lpstr>CCROP PRODUCT DESIGN STUDIO I</vt:lpstr>
      <vt:lpstr>ISSUES AND CHALLENGES</vt:lpstr>
      <vt:lpstr>OUTCOMES FOR STUDENTS</vt:lpstr>
      <vt:lpstr>DO WE HAVE TO BE ARTISTS?</vt:lpstr>
      <vt:lpstr>SKETCHING ACTIVITY</vt:lpstr>
      <vt:lpstr>SKETCHING ACTIVITY</vt:lpstr>
      <vt:lpstr>Slide 18</vt:lpstr>
      <vt:lpstr>Slide 19</vt:lpstr>
      <vt:lpstr>Slide 20</vt:lpstr>
      <vt:lpstr>Slide 21</vt:lpstr>
      <vt:lpstr>Slide 22</vt:lpstr>
      <vt:lpstr>Slide 23</vt:lpstr>
      <vt:lpstr>Slide 24</vt:lpstr>
      <vt:lpstr>SAMPLE OUTPUT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 –  CONCEPTUALIZING THE FUTURE</dc:title>
  <dc:creator>jillians</dc:creator>
  <cp:lastModifiedBy>Chrissy Cherry</cp:lastModifiedBy>
  <cp:revision>16</cp:revision>
  <dcterms:modified xsi:type="dcterms:W3CDTF">2011-03-02T19:43:07Z</dcterms:modified>
</cp:coreProperties>
</file>